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8" r:id="rId4"/>
    <p:sldId id="287" r:id="rId5"/>
    <p:sldId id="261" r:id="rId6"/>
    <p:sldId id="262" r:id="rId7"/>
    <p:sldId id="263" r:id="rId8"/>
    <p:sldId id="275" r:id="rId9"/>
    <p:sldId id="264" r:id="rId10"/>
    <p:sldId id="265" r:id="rId11"/>
    <p:sldId id="266" r:id="rId12"/>
    <p:sldId id="267" r:id="rId13"/>
    <p:sldId id="268" r:id="rId14"/>
    <p:sldId id="269" r:id="rId15"/>
    <p:sldId id="270" r:id="rId16"/>
    <p:sldId id="274" r:id="rId17"/>
    <p:sldId id="273" r:id="rId18"/>
    <p:sldId id="272" r:id="rId19"/>
    <p:sldId id="286" r:id="rId20"/>
    <p:sldId id="284" r:id="rId21"/>
    <p:sldId id="276" r:id="rId22"/>
    <p:sldId id="278" r:id="rId23"/>
    <p:sldId id="280" r:id="rId24"/>
    <p:sldId id="281" r:id="rId25"/>
    <p:sldId id="282" r:id="rId26"/>
    <p:sldId id="283" r:id="rId27"/>
    <p:sldId id="285" r:id="rId28"/>
    <p:sldId id="277" r:id="rId29"/>
    <p:sldId id="288" r:id="rId30"/>
  </p:sldIdLst>
  <p:sldSz cx="12192000" cy="6858000"/>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71046" autoAdjust="0"/>
  </p:normalViewPr>
  <p:slideViewPr>
    <p:cSldViewPr snapToGrid="0">
      <p:cViewPr>
        <p:scale>
          <a:sx n="61" d="100"/>
          <a:sy n="61" d="100"/>
        </p:scale>
        <p:origin x="-82"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5125F69E-C23B-4A3F-AFBD-C922EB97D9C0}" type="datetimeFigureOut">
              <a:rPr lang="en-US" smtClean="0"/>
              <a:t>7/22/2015</a:t>
            </a:fld>
            <a:endParaRPr lang="en-US"/>
          </a:p>
        </p:txBody>
      </p:sp>
      <p:sp>
        <p:nvSpPr>
          <p:cNvPr id="4" name="Footer Placeholder 3"/>
          <p:cNvSpPr>
            <a:spLocks noGrp="1"/>
          </p:cNvSpPr>
          <p:nvPr>
            <p:ph type="ftr" sz="quarter" idx="2"/>
          </p:nvPr>
        </p:nvSpPr>
        <p:spPr>
          <a:xfrm>
            <a:off x="0" y="88185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5137"/>
          </a:xfrm>
          <a:prstGeom prst="rect">
            <a:avLst/>
          </a:prstGeom>
        </p:spPr>
        <p:txBody>
          <a:bodyPr vert="horz" lIns="91440" tIns="45720" rIns="91440" bIns="45720" rtlCol="0" anchor="b"/>
          <a:lstStyle>
            <a:lvl1pPr algn="r">
              <a:defRPr sz="1200"/>
            </a:lvl1pPr>
          </a:lstStyle>
          <a:p>
            <a:fld id="{901E6578-1466-4B8A-B978-2527F5F19355}" type="slidenum">
              <a:rPr lang="en-US" smtClean="0"/>
              <a:t>‹#›</a:t>
            </a:fld>
            <a:endParaRPr lang="en-US"/>
          </a:p>
        </p:txBody>
      </p:sp>
    </p:spTree>
    <p:extLst>
      <p:ext uri="{BB962C8B-B14F-4D97-AF65-F5344CB8AC3E}">
        <p14:creationId xmlns:p14="http://schemas.microsoft.com/office/powerpoint/2010/main" val="250523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D4C3E0F5-11A6-4397-A754-0C94DDFA1473}" type="datetimeFigureOut">
              <a:rPr lang="en-US" smtClean="0"/>
              <a:t>7/22/2015</a:t>
            </a:fld>
            <a:endParaRPr lang="en-US"/>
          </a:p>
        </p:txBody>
      </p:sp>
      <p:sp>
        <p:nvSpPr>
          <p:cNvPr id="4" name="Slide Image Placeholder 3"/>
          <p:cNvSpPr>
            <a:spLocks noGrp="1" noRot="1" noChangeAspect="1"/>
          </p:cNvSpPr>
          <p:nvPr>
            <p:ph type="sldImg" idx="2"/>
          </p:nvPr>
        </p:nvSpPr>
        <p:spPr>
          <a:xfrm>
            <a:off x="404813" y="696913"/>
            <a:ext cx="6188075"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7"/>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314622CF-D7F9-419C-87B4-700C930621A0}" type="slidenum">
              <a:rPr lang="en-US" smtClean="0"/>
              <a:t>‹#›</a:t>
            </a:fld>
            <a:endParaRPr lang="en-US"/>
          </a:p>
        </p:txBody>
      </p:sp>
    </p:spTree>
    <p:extLst>
      <p:ext uri="{BB962C8B-B14F-4D97-AF65-F5344CB8AC3E}">
        <p14:creationId xmlns:p14="http://schemas.microsoft.com/office/powerpoint/2010/main" val="25433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rtbear.com/products/qa-tools/automated-testing/supported-testing-types/manual-test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rtbear.com/products/qa-tools/automated-testing/open-ap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4622CF-D7F9-419C-87B4-700C930621A0}" type="slidenum">
              <a:rPr lang="en-US" smtClean="0"/>
              <a:t>1</a:t>
            </a:fld>
            <a:endParaRPr lang="en-US"/>
          </a:p>
        </p:txBody>
      </p:sp>
    </p:spTree>
    <p:extLst>
      <p:ext uri="{BB962C8B-B14F-4D97-AF65-F5344CB8AC3E}">
        <p14:creationId xmlns:p14="http://schemas.microsoft.com/office/powerpoint/2010/main" val="115873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dirty="0" smtClean="0"/>
              <a:t>What is the cost of automation</a:t>
            </a:r>
            <a:r>
              <a:rPr lang="en-US" baseline="0" dirty="0" smtClean="0"/>
              <a:t> to your group? Walk through examples.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11</a:t>
            </a:fld>
            <a:endParaRPr lang="en-US"/>
          </a:p>
        </p:txBody>
      </p:sp>
    </p:spTree>
    <p:extLst>
      <p:ext uri="{BB962C8B-B14F-4D97-AF65-F5344CB8AC3E}">
        <p14:creationId xmlns:p14="http://schemas.microsoft.com/office/powerpoint/2010/main" val="52964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t>As Quality Assurance professionals – we are paid to be cost effective.</a:t>
            </a:r>
          </a:p>
          <a:p>
            <a:endParaRPr lang="en-US" dirty="0" smtClean="0"/>
          </a:p>
          <a:p>
            <a:endParaRPr lang="en-US" dirty="0"/>
          </a:p>
          <a:p>
            <a:r>
              <a:rPr lang="en-US" dirty="0"/>
              <a:t>For Agile:  Automated tests can provide faster feedback than a </a:t>
            </a:r>
            <a:r>
              <a:rPr lang="en-US" u="sng" dirty="0">
                <a:hlinkClick r:id="rId3"/>
              </a:rPr>
              <a:t>manual test</a:t>
            </a:r>
            <a:r>
              <a:rPr lang="en-US" dirty="0"/>
              <a:t>, reducing rework and long feedback cycles. Thus, if ROI is producing high-quality software iteratively, then yes, you see a nice return on your automation.</a:t>
            </a:r>
          </a:p>
        </p:txBody>
      </p:sp>
      <p:sp>
        <p:nvSpPr>
          <p:cNvPr id="4" name="Slide Number Placeholder 3"/>
          <p:cNvSpPr>
            <a:spLocks noGrp="1"/>
          </p:cNvSpPr>
          <p:nvPr>
            <p:ph type="sldNum" sz="quarter" idx="10"/>
          </p:nvPr>
        </p:nvSpPr>
        <p:spPr/>
        <p:txBody>
          <a:bodyPr/>
          <a:lstStyle/>
          <a:p>
            <a:fld id="{314622CF-D7F9-419C-87B4-700C930621A0}" type="slidenum">
              <a:rPr lang="en-US" smtClean="0"/>
              <a:t>12</a:t>
            </a:fld>
            <a:endParaRPr lang="en-US"/>
          </a:p>
        </p:txBody>
      </p:sp>
    </p:spTree>
    <p:extLst>
      <p:ext uri="{BB962C8B-B14F-4D97-AF65-F5344CB8AC3E}">
        <p14:creationId xmlns:p14="http://schemas.microsoft.com/office/powerpoint/2010/main" val="56238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not automate everything – your automated test suite will grow over time. </a:t>
            </a:r>
          </a:p>
          <a:p>
            <a:endParaRPr lang="en-US" baseline="0" dirty="0" smtClean="0"/>
          </a:p>
          <a:p>
            <a:r>
              <a:rPr lang="en-US" baseline="0" dirty="0" smtClean="0"/>
              <a:t>Also mention: If you find a bug, you will now have to rerun the test. This doesn’t make the case for automation. But it does identify an area of code that will have future changes (more bugs) and may be a candidate for future automation.</a:t>
            </a:r>
            <a:endParaRPr lang="en-US" dirty="0" smtClean="0"/>
          </a:p>
          <a:p>
            <a:endParaRPr lang="en-US" dirty="0" smtClean="0"/>
          </a:p>
          <a:p>
            <a:pPr defTabSz="930311"/>
            <a:r>
              <a:rPr lang="en-US" dirty="0" smtClean="0"/>
              <a:t>Automate these first,</a:t>
            </a:r>
            <a:r>
              <a:rPr lang="en-US" baseline="0" dirty="0" smtClean="0"/>
              <a:t> then seek other tests to automate!</a:t>
            </a:r>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13</a:t>
            </a:fld>
            <a:endParaRPr lang="en-US"/>
          </a:p>
        </p:txBody>
      </p:sp>
    </p:spTree>
    <p:extLst>
      <p:ext uri="{BB962C8B-B14F-4D97-AF65-F5344CB8AC3E}">
        <p14:creationId xmlns:p14="http://schemas.microsoft.com/office/powerpoint/2010/main" val="2567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14</a:t>
            </a:fld>
            <a:endParaRPr lang="en-US"/>
          </a:p>
        </p:txBody>
      </p:sp>
    </p:spTree>
    <p:extLst>
      <p:ext uri="{BB962C8B-B14F-4D97-AF65-F5344CB8AC3E}">
        <p14:creationId xmlns:p14="http://schemas.microsoft.com/office/powerpoint/2010/main" val="161864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of your</a:t>
            </a:r>
            <a:r>
              <a:rPr lang="en-US" baseline="0" dirty="0" smtClean="0"/>
              <a:t> test time will be spent finding good test data.</a:t>
            </a:r>
          </a:p>
          <a:p>
            <a:endParaRPr lang="en-US" baseline="0" dirty="0" smtClean="0"/>
          </a:p>
          <a:p>
            <a:r>
              <a:rPr lang="en-US" baseline="0" dirty="0" smtClean="0"/>
              <a:t>Give (Caremark) Mail Order Pharmacy as an example.</a:t>
            </a:r>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15</a:t>
            </a:fld>
            <a:endParaRPr lang="en-US"/>
          </a:p>
        </p:txBody>
      </p:sp>
    </p:spTree>
    <p:extLst>
      <p:ext uri="{BB962C8B-B14F-4D97-AF65-F5344CB8AC3E}">
        <p14:creationId xmlns:p14="http://schemas.microsoft.com/office/powerpoint/2010/main" val="363260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16</a:t>
            </a:fld>
            <a:endParaRPr lang="en-US"/>
          </a:p>
        </p:txBody>
      </p:sp>
    </p:spTree>
    <p:extLst>
      <p:ext uri="{BB962C8B-B14F-4D97-AF65-F5344CB8AC3E}">
        <p14:creationId xmlns:p14="http://schemas.microsoft.com/office/powerpoint/2010/main" val="297209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Any others???</a:t>
            </a:r>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17</a:t>
            </a:fld>
            <a:endParaRPr lang="en-US"/>
          </a:p>
        </p:txBody>
      </p:sp>
    </p:spTree>
    <p:extLst>
      <p:ext uri="{BB962C8B-B14F-4D97-AF65-F5344CB8AC3E}">
        <p14:creationId xmlns:p14="http://schemas.microsoft.com/office/powerpoint/2010/main" val="88193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dirty="0" smtClean="0"/>
              <a:t>Once the script</a:t>
            </a:r>
            <a:r>
              <a:rPr lang="en-US" baseline="0" dirty="0" smtClean="0"/>
              <a:t> is broken, it will need to be repaired or in worst cases it will be thrown away and re-written.</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18</a:t>
            </a:fld>
            <a:endParaRPr lang="en-US"/>
          </a:p>
        </p:txBody>
      </p:sp>
    </p:spTree>
    <p:extLst>
      <p:ext uri="{BB962C8B-B14F-4D97-AF65-F5344CB8AC3E}">
        <p14:creationId xmlns:p14="http://schemas.microsoft.com/office/powerpoint/2010/main" val="171431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637F5-342C-4F11-AE59-73AB8151F96F}" type="slidenum">
              <a:rPr lang="en-US" smtClean="0"/>
              <a:pPr/>
              <a:t>20</a:t>
            </a:fld>
            <a:endParaRPr lang="en-US" dirty="0"/>
          </a:p>
        </p:txBody>
      </p:sp>
    </p:spTree>
    <p:extLst>
      <p:ext uri="{BB962C8B-B14F-4D97-AF65-F5344CB8AC3E}">
        <p14:creationId xmlns:p14="http://schemas.microsoft.com/office/powerpoint/2010/main" val="155462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automation technology, there are both soft benefits and hard benefits. When you can eliminate tedious, manual effort and allow your team to focus on higher value, enriching job experiences – that’s an important automation benefit. Increasing job satisfaction has real value, but it’s not easy to measure so we call that a soft benefit. On the other hand, there are a host of automation benefits that you can measure precisely in dollars and cents. Those are the hard benefits and to do so, you need to rely on solid key performance indicators (KPIs) to find your true ROI.</a:t>
            </a:r>
          </a:p>
          <a:p>
            <a:endParaRPr lang="en-US" dirty="0" smtClean="0"/>
          </a:p>
          <a:p>
            <a:r>
              <a:rPr lang="en-US" dirty="0" smtClean="0"/>
              <a:t>To help simplify things, I’ve created a quick list of </a:t>
            </a:r>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21</a:t>
            </a:fld>
            <a:endParaRPr lang="en-US"/>
          </a:p>
        </p:txBody>
      </p:sp>
    </p:spTree>
    <p:extLst>
      <p:ext uri="{BB962C8B-B14F-4D97-AF65-F5344CB8AC3E}">
        <p14:creationId xmlns:p14="http://schemas.microsoft.com/office/powerpoint/2010/main" val="219263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4622CF-D7F9-419C-87B4-700C930621A0}" type="slidenum">
              <a:rPr lang="en-US" smtClean="0"/>
              <a:t>2</a:t>
            </a:fld>
            <a:endParaRPr lang="en-US"/>
          </a:p>
        </p:txBody>
      </p:sp>
    </p:spTree>
    <p:extLst>
      <p:ext uri="{BB962C8B-B14F-4D97-AF65-F5344CB8AC3E}">
        <p14:creationId xmlns:p14="http://schemas.microsoft.com/office/powerpoint/2010/main" val="597753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fontScale="92500" lnSpcReduction="20000"/>
          </a:bodyPr>
          <a:lstStyle/>
          <a:p>
            <a:r>
              <a:rPr lang="en-US" dirty="0" smtClean="0"/>
              <a:t>Here’s the quantitative</a:t>
            </a:r>
            <a:r>
              <a:rPr lang="en-US" baseline="0" dirty="0" smtClean="0"/>
              <a:t> analysis to back it up.  The industry analyst firm IDC interviewed a number of our major customers that have used automation for 3 to 5 years. These are mature, working implementations at some of the world’s largest companies. Here’s what they found:</a:t>
            </a:r>
          </a:p>
          <a:p>
            <a:endParaRPr lang="en-US" baseline="0" dirty="0" smtClean="0"/>
          </a:p>
          <a:p>
            <a:r>
              <a:rPr lang="en-US" baseline="0" dirty="0" smtClean="0"/>
              <a:t>Doing automated business process validation gets you </a:t>
            </a:r>
            <a:r>
              <a:rPr lang="en-US" b="1" baseline="0" dirty="0" smtClean="0"/>
              <a:t>43% fewer defects </a:t>
            </a:r>
            <a:r>
              <a:rPr lang="en-US" baseline="0" dirty="0" smtClean="0"/>
              <a:t>when you make changes. Remember that it costs 4 times as much to fix a defect in production, as opposed to earlier.</a:t>
            </a:r>
          </a:p>
          <a:p>
            <a:endParaRPr lang="en-US" baseline="0" dirty="0" smtClean="0"/>
          </a:p>
          <a:p>
            <a:r>
              <a:rPr lang="en-US" b="1" baseline="0" dirty="0" smtClean="0"/>
              <a:t>50% time savings in quality assurance and testing. </a:t>
            </a:r>
            <a:r>
              <a:rPr lang="en-US" baseline="0" dirty="0" smtClean="0"/>
              <a:t>That’s for every single project. Take those time savings and multiply them by the dozens or hundreds of projects that your company delivers every year. It’s mind  boggling what you can achieve when you adopt automation.</a:t>
            </a:r>
          </a:p>
          <a:p>
            <a:endParaRPr lang="en-US" baseline="0" dirty="0" smtClean="0"/>
          </a:p>
          <a:p>
            <a:r>
              <a:rPr lang="en-US" b="1" baseline="0" dirty="0" smtClean="0"/>
              <a:t>38% shorter testing cycles.  </a:t>
            </a:r>
            <a:r>
              <a:rPr lang="en-US" baseline="0" dirty="0" smtClean="0"/>
              <a:t>For people who buy and use commercial applications – our customers - the largest part of the implementation project is testing because the software is already built.  It just needs to be implemented, configured, and integrated. So a large part of enterprise IT projects is testing. When you cut that by 40% and shorten every project timeline, you can do more projects, you can do them faster, and you can get a competitive advantage faster by getting new technology into the hands of business users. </a:t>
            </a:r>
          </a:p>
          <a:p>
            <a:endParaRPr lang="en-US" baseline="0" dirty="0" smtClean="0"/>
          </a:p>
          <a:p>
            <a:r>
              <a:rPr lang="en-US" baseline="0" dirty="0" smtClean="0"/>
              <a:t>That’s a huge business benefit. And it changes how you do things. Let’s say you have a multi-site SAP rollout strategy. Today you have to do these rollouts sequentially – one country, then another, then another.  Why? Because you only have one team to manage the rollout. But when you use automation to cut the number of people and the time needed per project, you can do more. You now have the bandwidth to do maybe 5 of these rollouts in parallel, and do more with the same team. You see, it opens up a whole new way of thinking about how to deliver projects. </a:t>
            </a:r>
          </a:p>
          <a:p>
            <a:endParaRPr lang="en-US" baseline="0" dirty="0" smtClean="0"/>
          </a:p>
          <a:p>
            <a:r>
              <a:rPr lang="en-US" baseline="0" dirty="0" smtClean="0"/>
              <a:t>The financial benefits are compelling, whether you look at the ROI, the payback, or the $11 million net present value of automation. But the total benefits are much greater than that -- when you look at the strategic benefits for the business and what it is looking to achieve.  </a:t>
            </a:r>
            <a:endParaRPr lang="en-US" dirty="0"/>
          </a:p>
        </p:txBody>
      </p:sp>
      <p:sp>
        <p:nvSpPr>
          <p:cNvPr id="4" name="Slide Number Placeholder 3"/>
          <p:cNvSpPr>
            <a:spLocks noGrp="1"/>
          </p:cNvSpPr>
          <p:nvPr>
            <p:ph type="sldNum" sz="quarter" idx="10"/>
          </p:nvPr>
        </p:nvSpPr>
        <p:spPr/>
        <p:txBody>
          <a:bodyPr/>
          <a:lstStyle/>
          <a:p>
            <a:fld id="{734637F5-342C-4F11-AE59-73AB8151F96F}" type="slidenum">
              <a:rPr lang="en-US" smtClean="0"/>
              <a:pPr/>
              <a:t>24</a:t>
            </a:fld>
            <a:endParaRPr lang="en-US" dirty="0"/>
          </a:p>
        </p:txBody>
      </p:sp>
    </p:spTree>
    <p:extLst>
      <p:ext uri="{BB962C8B-B14F-4D97-AF65-F5344CB8AC3E}">
        <p14:creationId xmlns:p14="http://schemas.microsoft.com/office/powerpoint/2010/main" val="3852893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591737" indent="-38126582"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155" eaLnBrk="0" fontAlgn="base" hangingPunct="0">
              <a:spcBef>
                <a:spcPct val="0"/>
              </a:spcBef>
              <a:spcAft>
                <a:spcPct val="0"/>
              </a:spcAft>
              <a:defRPr sz="2400">
                <a:solidFill>
                  <a:schemeClr val="tx1"/>
                </a:solidFill>
                <a:latin typeface="Arial" charset="0"/>
                <a:ea typeface="ＭＳ Ｐゴシック" charset="0"/>
              </a:defRPr>
            </a:lvl6pPr>
            <a:lvl7pPr marL="930311" eaLnBrk="0" fontAlgn="base" hangingPunct="0">
              <a:spcBef>
                <a:spcPct val="0"/>
              </a:spcBef>
              <a:spcAft>
                <a:spcPct val="0"/>
              </a:spcAft>
              <a:defRPr sz="2400">
                <a:solidFill>
                  <a:schemeClr val="tx1"/>
                </a:solidFill>
                <a:latin typeface="Arial" charset="0"/>
                <a:ea typeface="ＭＳ Ｐゴシック" charset="0"/>
              </a:defRPr>
            </a:lvl7pPr>
            <a:lvl8pPr marL="1395466" eaLnBrk="0" fontAlgn="base" hangingPunct="0">
              <a:spcBef>
                <a:spcPct val="0"/>
              </a:spcBef>
              <a:spcAft>
                <a:spcPct val="0"/>
              </a:spcAft>
              <a:defRPr sz="2400">
                <a:solidFill>
                  <a:schemeClr val="tx1"/>
                </a:solidFill>
                <a:latin typeface="Arial" charset="0"/>
                <a:ea typeface="ＭＳ Ｐゴシック" charset="0"/>
              </a:defRPr>
            </a:lvl8pPr>
            <a:lvl9pPr marL="186062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66A947-8813-3B49-9609-E0EF23DC2CBE}" type="slidenum">
              <a:rPr lang="en-US" sz="1200"/>
              <a:pPr eaLnBrk="1" hangingPunct="1"/>
              <a:t>27</a:t>
            </a:fld>
            <a:endParaRPr lang="en-US" sz="1200" dirty="0"/>
          </a:p>
        </p:txBody>
      </p:sp>
      <p:sp>
        <p:nvSpPr>
          <p:cNvPr id="51203" name="Slide Image Placeholder 1"/>
          <p:cNvSpPr>
            <a:spLocks noGrp="1" noRot="1" noChangeAspect="1" noTextEdit="1"/>
          </p:cNvSpPr>
          <p:nvPr>
            <p:ph type="sldImg"/>
          </p:nvPr>
        </p:nvSpPr>
        <p:spPr>
          <a:xfrm>
            <a:off x="404813" y="696913"/>
            <a:ext cx="6188075" cy="3481387"/>
          </a:xfrm>
          <a:ln/>
        </p:spPr>
      </p:sp>
      <p:sp>
        <p:nvSpPr>
          <p:cNvPr id="512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1205" name="Slide Number Placeholder 3"/>
          <p:cNvSpPr txBox="1">
            <a:spLocks noGrp="1"/>
          </p:cNvSpPr>
          <p:nvPr/>
        </p:nvSpPr>
        <p:spPr bwMode="auto">
          <a:xfrm>
            <a:off x="3965365" y="8816293"/>
            <a:ext cx="3030717" cy="4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09638" eaLnBrk="0" hangingPunct="0">
              <a:defRPr sz="2400">
                <a:solidFill>
                  <a:schemeClr val="tx1"/>
                </a:solidFill>
                <a:latin typeface="Arial" charset="0"/>
                <a:ea typeface="ＭＳ Ｐゴシック" charset="0"/>
                <a:cs typeface="ＭＳ Ｐゴシック" charset="0"/>
              </a:defRPr>
            </a:lvl1pPr>
            <a:lvl2pPr marL="37931725" indent="-37474525" defTabSz="90963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51B4110-6D65-6F4A-9047-6495D854490A}" type="slidenum">
              <a:rPr lang="en-US" sz="1200"/>
              <a:pPr algn="r" eaLnBrk="1" hangingPunct="1"/>
              <a:t>27</a:t>
            </a:fld>
            <a:endParaRPr lang="en-US" sz="1200" dirty="0"/>
          </a:p>
        </p:txBody>
      </p:sp>
    </p:spTree>
    <p:extLst>
      <p:ext uri="{BB962C8B-B14F-4D97-AF65-F5344CB8AC3E}">
        <p14:creationId xmlns:p14="http://schemas.microsoft.com/office/powerpoint/2010/main" val="41981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2: You</a:t>
            </a:r>
            <a:r>
              <a:rPr lang="en-US" baseline="0" dirty="0" smtClean="0"/>
              <a:t> can run the same test several times with differing data or environments.</a:t>
            </a:r>
          </a:p>
          <a:p>
            <a:r>
              <a:rPr lang="en-US" baseline="0" dirty="0" smtClean="0"/>
              <a:t>Point 3: This is where human eyes are really needed </a:t>
            </a:r>
          </a:p>
          <a:p>
            <a:r>
              <a:rPr lang="en-US" baseline="0" dirty="0" smtClean="0"/>
              <a:t>Point 4: Business Owners and Developers will also become more confident – where they quickly see the consequence of code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28</a:t>
            </a:fld>
            <a:endParaRPr lang="en-US"/>
          </a:p>
        </p:txBody>
      </p:sp>
    </p:spTree>
    <p:extLst>
      <p:ext uri="{BB962C8B-B14F-4D97-AF65-F5344CB8AC3E}">
        <p14:creationId xmlns:p14="http://schemas.microsoft.com/office/powerpoint/2010/main" val="81013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2: You</a:t>
            </a:r>
            <a:r>
              <a:rPr lang="en-US" baseline="0" dirty="0" smtClean="0"/>
              <a:t> can run the same test several times with differing data or environments.</a:t>
            </a:r>
          </a:p>
          <a:p>
            <a:r>
              <a:rPr lang="en-US" baseline="0" dirty="0" smtClean="0"/>
              <a:t>Point 3: This is where human eyes are really needed </a:t>
            </a:r>
          </a:p>
          <a:p>
            <a:r>
              <a:rPr lang="en-US" baseline="0" dirty="0" smtClean="0"/>
              <a:t>Point 4: Business Owners and Developers will also become more confident – where they quickly see the consequence of code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29</a:t>
            </a:fld>
            <a:endParaRPr lang="en-US"/>
          </a:p>
        </p:txBody>
      </p:sp>
    </p:spTree>
    <p:extLst>
      <p:ext uri="{BB962C8B-B14F-4D97-AF65-F5344CB8AC3E}">
        <p14:creationId xmlns:p14="http://schemas.microsoft.com/office/powerpoint/2010/main" val="81013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a:t>
            </a:r>
          </a:p>
          <a:p>
            <a:endParaRPr lang="en-US" dirty="0" smtClean="0"/>
          </a:p>
          <a:p>
            <a:r>
              <a:rPr lang="en-US" dirty="0" smtClean="0"/>
              <a:t>Top</a:t>
            </a:r>
            <a:r>
              <a:rPr lang="en-US" baseline="0" dirty="0" smtClean="0"/>
              <a:t> 3 happen frequent and are not major impacts (but can be).</a:t>
            </a:r>
          </a:p>
          <a:p>
            <a:r>
              <a:rPr lang="en-US" baseline="0" dirty="0" smtClean="0"/>
              <a:t>Bottom half happen less frequently, but when they do are typically major impacts!</a:t>
            </a:r>
            <a:r>
              <a:rPr lang="en-US" dirty="0" smtClean="0"/>
              <a:t> </a:t>
            </a:r>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4</a:t>
            </a:fld>
            <a:endParaRPr lang="en-US"/>
          </a:p>
        </p:txBody>
      </p:sp>
    </p:spTree>
    <p:extLst>
      <p:ext uri="{BB962C8B-B14F-4D97-AF65-F5344CB8AC3E}">
        <p14:creationId xmlns:p14="http://schemas.microsoft.com/office/powerpoint/2010/main" val="296278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dirty="0" smtClean="0"/>
              <a:t>Point 3: How</a:t>
            </a:r>
            <a:r>
              <a:rPr lang="en-US" baseline="0" dirty="0" smtClean="0"/>
              <a:t> many times have you needed to update a step in a test case? In manual testing, this is easy – but in automation scripts, it may be a little more involved.</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5</a:t>
            </a:fld>
            <a:endParaRPr lang="en-US"/>
          </a:p>
        </p:txBody>
      </p:sp>
    </p:spTree>
    <p:extLst>
      <p:ext uri="{BB962C8B-B14F-4D97-AF65-F5344CB8AC3E}">
        <p14:creationId xmlns:p14="http://schemas.microsoft.com/office/powerpoint/2010/main" val="75213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6</a:t>
            </a:fld>
            <a:endParaRPr lang="en-US"/>
          </a:p>
        </p:txBody>
      </p:sp>
    </p:spTree>
    <p:extLst>
      <p:ext uri="{BB962C8B-B14F-4D97-AF65-F5344CB8AC3E}">
        <p14:creationId xmlns:p14="http://schemas.microsoft.com/office/powerpoint/2010/main" val="347628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 will test only what the tester define –</a:t>
            </a:r>
            <a:r>
              <a:rPr lang="en-US" baseline="0" dirty="0" smtClean="0"/>
              <a:t> nothing more. </a:t>
            </a:r>
            <a:endParaRPr lang="en-US" dirty="0" smtClean="0"/>
          </a:p>
          <a:p>
            <a:endParaRPr lang="en-US" dirty="0" smtClean="0"/>
          </a:p>
          <a:p>
            <a:pPr defTabSz="930311"/>
            <a:r>
              <a:rPr lang="en-US" baseline="0" dirty="0" smtClean="0"/>
              <a:t>Additionally, People notice things that Automation ignores – layout issues within a screen, differences between screens, or odd behavior is often filtered out by automation.</a:t>
            </a:r>
          </a:p>
          <a:p>
            <a:endParaRPr lang="en-US" dirty="0" smtClean="0"/>
          </a:p>
          <a:p>
            <a:r>
              <a:rPr lang="en-US" dirty="0" smtClean="0"/>
              <a:t>Question: For all the time spent building</a:t>
            </a:r>
            <a:r>
              <a:rPr lang="en-US" baseline="0" dirty="0" smtClean="0"/>
              <a:t> automated scripts, how many bugs would you have found if you were manually testing during that time?  What would be their severity?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7</a:t>
            </a:fld>
            <a:endParaRPr lang="en-US"/>
          </a:p>
        </p:txBody>
      </p:sp>
    </p:spTree>
    <p:extLst>
      <p:ext uri="{BB962C8B-B14F-4D97-AF65-F5344CB8AC3E}">
        <p14:creationId xmlns:p14="http://schemas.microsoft.com/office/powerpoint/2010/main" val="302325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dirty="0" smtClean="0"/>
              <a:t>If a Automated test is only run a few times, it is not profitable to automate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8</a:t>
            </a:fld>
            <a:endParaRPr lang="en-US"/>
          </a:p>
        </p:txBody>
      </p:sp>
    </p:spTree>
    <p:extLst>
      <p:ext uri="{BB962C8B-B14F-4D97-AF65-F5344CB8AC3E}">
        <p14:creationId xmlns:p14="http://schemas.microsoft.com/office/powerpoint/2010/main" val="11152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for data-intensive</a:t>
            </a:r>
            <a:r>
              <a:rPr lang="en-US" baseline="0" dirty="0" smtClean="0"/>
              <a:t> testing!</a:t>
            </a:r>
          </a:p>
          <a:p>
            <a:r>
              <a:rPr lang="en-US" baseline="0" dirty="0" smtClean="0"/>
              <a:t>Can test substantially more code!</a:t>
            </a:r>
            <a:endParaRPr lang="en-US" dirty="0" smtClean="0"/>
          </a:p>
          <a:p>
            <a:r>
              <a:rPr lang="en-US" dirty="0" smtClean="0"/>
              <a:t>Makes</a:t>
            </a:r>
            <a:r>
              <a:rPr lang="en-US" baseline="0" dirty="0" smtClean="0"/>
              <a:t> the most of limited resources. </a:t>
            </a:r>
          </a:p>
          <a:p>
            <a:pPr defTabSz="930311"/>
            <a:endParaRPr lang="en-US" dirty="0" smtClean="0"/>
          </a:p>
          <a:p>
            <a:pPr defTabSz="930311"/>
            <a:r>
              <a:rPr lang="en-US" dirty="0" smtClean="0"/>
              <a:t>How</a:t>
            </a:r>
            <a:r>
              <a:rPr lang="en-US" baseline="0" dirty="0" smtClean="0"/>
              <a:t> many people have encountered bugs that they swear happened, but can not reproduce them? </a:t>
            </a:r>
            <a:r>
              <a:rPr lang="en-US" baseline="0" dirty="0" err="1" smtClean="0"/>
              <a:t>Automtion</a:t>
            </a:r>
            <a:r>
              <a:rPr lang="en-US" baseline="0" dirty="0" smtClean="0"/>
              <a:t> doesn’t have this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314622CF-D7F9-419C-87B4-700C930621A0}" type="slidenum">
              <a:rPr lang="en-US" smtClean="0"/>
              <a:t>9</a:t>
            </a:fld>
            <a:endParaRPr lang="en-US"/>
          </a:p>
        </p:txBody>
      </p:sp>
    </p:spTree>
    <p:extLst>
      <p:ext uri="{BB962C8B-B14F-4D97-AF65-F5344CB8AC3E}">
        <p14:creationId xmlns:p14="http://schemas.microsoft.com/office/powerpoint/2010/main" val="99143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Waterfall</a:t>
            </a:r>
            <a:r>
              <a:rPr lang="en-US" dirty="0"/>
              <a:t> projects will tend not to invest in automation as a priority, primarily due to the phased investment and handoff mindset that accompanies that approach. At best, builds may leverage some automation, and a phase of a waterfall project may be dedicated to functional test automation for long-term support/future release needs, but it’s rare to find much more in a back-end-loaded waterfall project.”</a:t>
            </a:r>
            <a:endParaRPr lang="en-US" dirty="0" smtClean="0"/>
          </a:p>
          <a:p>
            <a:endParaRPr lang="en-US" dirty="0" smtClean="0"/>
          </a:p>
          <a:p>
            <a:endParaRPr lang="en-US" dirty="0" smtClean="0"/>
          </a:p>
          <a:p>
            <a:r>
              <a:rPr lang="en-US" dirty="0" smtClean="0"/>
              <a:t>In</a:t>
            </a:r>
            <a:r>
              <a:rPr lang="en-US" baseline="0" dirty="0" smtClean="0"/>
              <a:t> </a:t>
            </a:r>
            <a:r>
              <a:rPr lang="en-US" b="1" baseline="0" dirty="0" smtClean="0"/>
              <a:t>Agile</a:t>
            </a:r>
            <a:r>
              <a:rPr lang="en-US" baseline="0" dirty="0" smtClean="0"/>
              <a:t>, t</a:t>
            </a:r>
            <a:r>
              <a:rPr lang="en-US" dirty="0" smtClean="0"/>
              <a:t>he reason</a:t>
            </a:r>
            <a:r>
              <a:rPr lang="en-US" baseline="0" dirty="0" smtClean="0"/>
              <a:t> that its important to automate is that the number of test cases grows continually with the new functionality added in each sprint.</a:t>
            </a:r>
          </a:p>
          <a:p>
            <a:endParaRPr lang="en-US" dirty="0"/>
          </a:p>
          <a:p>
            <a:r>
              <a:rPr lang="en-US" dirty="0"/>
              <a:t>Also, with Agile, it’s most common for there to be a combination of white-box (under-the-covers) and UI automation (black-box) tests. The </a:t>
            </a:r>
            <a:r>
              <a:rPr lang="en-US" u="sng" dirty="0">
                <a:hlinkClick r:id="rId3"/>
              </a:rPr>
              <a:t>white-box tests</a:t>
            </a:r>
            <a:r>
              <a:rPr lang="en-US" dirty="0"/>
              <a:t> tend to be less fragile, so are less costly to maintain, whereas the black-box UI-driven tests need to be leveraged judiciously due to the cost to develop and maintain the tests over time. Ideally, testers are involved in both, so that the black-box tests can supplement instead of duplicating white-box tests.”</a:t>
            </a:r>
          </a:p>
        </p:txBody>
      </p:sp>
      <p:sp>
        <p:nvSpPr>
          <p:cNvPr id="4" name="Slide Number Placeholder 3"/>
          <p:cNvSpPr>
            <a:spLocks noGrp="1"/>
          </p:cNvSpPr>
          <p:nvPr>
            <p:ph type="sldNum" sz="quarter" idx="10"/>
          </p:nvPr>
        </p:nvSpPr>
        <p:spPr/>
        <p:txBody>
          <a:bodyPr/>
          <a:lstStyle/>
          <a:p>
            <a:fld id="{314622CF-D7F9-419C-87B4-700C930621A0}" type="slidenum">
              <a:rPr lang="en-US" smtClean="0"/>
              <a:t>10</a:t>
            </a:fld>
            <a:endParaRPr lang="en-US"/>
          </a:p>
        </p:txBody>
      </p:sp>
    </p:spTree>
    <p:extLst>
      <p:ext uri="{BB962C8B-B14F-4D97-AF65-F5344CB8AC3E}">
        <p14:creationId xmlns:p14="http://schemas.microsoft.com/office/powerpoint/2010/main" val="260323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33F5FE-5DF3-4544-A878-5406DDDBE601}"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118385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14BF-4006-4DE5-81BF-EB5EE01B5EF2}"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95208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DD057-F6F7-4E15-ADCE-008C25857CAB}"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271156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871200" cy="4800600"/>
          </a:xfrm>
        </p:spPr>
        <p:txBody>
          <a:bodyPr/>
          <a:lstStyle>
            <a:lvl1pPr>
              <a:spcBef>
                <a:spcPts val="1800"/>
              </a:spcBef>
              <a:buClr>
                <a:schemeClr val="accent1"/>
              </a:buClr>
              <a:buFont typeface="Wingdings" charset="2"/>
              <a:buChar char="§"/>
              <a:defRPr sz="2000" baseline="0">
                <a:solidFill>
                  <a:schemeClr val="tx1"/>
                </a:solidFill>
              </a:defRPr>
            </a:lvl1pPr>
            <a:lvl2pPr>
              <a:buClr>
                <a:schemeClr val="accent4"/>
              </a:buClr>
              <a:buFont typeface="Arial"/>
              <a:buChar char="•"/>
              <a:defRPr>
                <a:solidFill>
                  <a:schemeClr val="accent5">
                    <a:lumMod val="75000"/>
                  </a:schemeClr>
                </a:solidFill>
              </a:defRPr>
            </a:lvl2pPr>
            <a:lvl3pPr>
              <a:buClr>
                <a:schemeClr val="accent3"/>
              </a:buClr>
              <a:buFont typeface="Wingdings" charset="2"/>
              <a:buChar char="§"/>
              <a:defRPr>
                <a:solidFill>
                  <a:schemeClr val="accent5">
                    <a:lumMod val="75000"/>
                  </a:schemeClr>
                </a:solidFill>
              </a:defRPr>
            </a:lvl3pPr>
            <a:lvl4pPr>
              <a:buClr>
                <a:schemeClr val="accent1"/>
              </a:buClr>
              <a:buSzPct val="135000"/>
              <a:buFont typeface="Arial"/>
              <a:buChar char="•"/>
              <a:defRPr>
                <a:solidFill>
                  <a:schemeClr val="accent5">
                    <a:lumMod val="75000"/>
                  </a:schemeClr>
                </a:solidFill>
              </a:defRPr>
            </a:lvl4pPr>
            <a:lvl5pPr>
              <a:buClr>
                <a:schemeClr val="accent4"/>
              </a:buClr>
              <a:buFont typeface="Wingdings" charset="2"/>
              <a:buChar char="§"/>
              <a:defRPr>
                <a:solidFill>
                  <a:schemeClr val="accent5">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1"/>
          <p:cNvSpPr>
            <a:spLocks noGrp="1" noChangeArrowheads="1"/>
          </p:cNvSpPr>
          <p:nvPr>
            <p:ph type="title"/>
          </p:nvPr>
        </p:nvSpPr>
        <p:spPr bwMode="auto">
          <a:xfrm>
            <a:off x="609600" y="76200"/>
            <a:ext cx="108712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endParaRPr lang="en-US" dirty="0"/>
          </a:p>
        </p:txBody>
      </p:sp>
      <p:sp>
        <p:nvSpPr>
          <p:cNvPr id="2" name="TextBox 1"/>
          <p:cNvSpPr txBox="1"/>
          <p:nvPr userDrawn="1"/>
        </p:nvSpPr>
        <p:spPr>
          <a:xfrm>
            <a:off x="1097991" y="6522294"/>
            <a:ext cx="914400" cy="914400"/>
          </a:xfrm>
          <a:prstGeom prst="rect">
            <a:avLst/>
          </a:prstGeom>
          <a:noFill/>
        </p:spPr>
        <p:txBody>
          <a:bodyPr wrap="none" rtlCol="0" anchor="ctr" anchorCtr="0">
            <a:noAutofit/>
          </a:bodyPr>
          <a:lstStyle/>
          <a:p>
            <a:endParaRPr lang="en-US" sz="2800" dirty="0" smtClean="0">
              <a:solidFill>
                <a:schemeClr val="bg1"/>
              </a:solidFill>
            </a:endParaRPr>
          </a:p>
        </p:txBody>
      </p:sp>
    </p:spTree>
    <p:extLst>
      <p:ext uri="{BB962C8B-B14F-4D97-AF65-F5344CB8AC3E}">
        <p14:creationId xmlns:p14="http://schemas.microsoft.com/office/powerpoint/2010/main" val="166003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5279E-080D-422A-BECF-6531C46F58AA}"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289094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2739B-D786-4BC6-8EF3-C153FE03AAB6}"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3845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710797-233A-476C-82EF-3E14A063A2B4}"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391405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DA295-95A6-4E86-B473-158803E04E72}" type="datetime1">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94472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3E812-DCCF-4831-9B82-E9B08A9F0054}" type="datetime1">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86694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1E3CA-1B7F-4338-AA93-590FD08CFEFE}" type="datetime1">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11887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2EEE7-3D68-4594-8D14-97FA8BB81293}"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22899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900BF-A33B-4427-B176-7093250F9DC9}"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3D94E-7E09-4F45-B07D-9EA4F73FFE10}" type="slidenum">
              <a:rPr lang="en-US" smtClean="0"/>
              <a:t>‹#›</a:t>
            </a:fld>
            <a:endParaRPr lang="en-US"/>
          </a:p>
        </p:txBody>
      </p:sp>
    </p:spTree>
    <p:extLst>
      <p:ext uri="{BB962C8B-B14F-4D97-AF65-F5344CB8AC3E}">
        <p14:creationId xmlns:p14="http://schemas.microsoft.com/office/powerpoint/2010/main" val="18167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87138-270B-4440-915B-AA3B8C52ADFB}" type="datetime1">
              <a:rPr lang="en-US" smtClean="0"/>
              <a:t>7/22/2015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3D94E-7E09-4F45-B07D-9EA4F73FFE10}" type="slidenum">
              <a:rPr lang="en-US" smtClean="0"/>
              <a:t>‹#›</a:t>
            </a:fld>
            <a:endParaRPr lang="en-US"/>
          </a:p>
        </p:txBody>
      </p:sp>
    </p:spTree>
    <p:extLst>
      <p:ext uri="{BB962C8B-B14F-4D97-AF65-F5344CB8AC3E}">
        <p14:creationId xmlns:p14="http://schemas.microsoft.com/office/powerpoint/2010/main" val="255391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gi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38.png"/><Relationship Id="rId3" Type="http://schemas.openxmlformats.org/officeDocument/2006/relationships/image" Target="../media/image18.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gif"/><Relationship Id="rId25" Type="http://schemas.openxmlformats.org/officeDocument/2006/relationships/hyperlink" Target="http://www.google.com/url?sa=i&amp;rct=j&amp;q=&amp;esrc=s&amp;frm=1&amp;source=images&amp;cd=&amp;cad=rja&amp;docid=TLIzC2mn8gPlHM&amp;tbnid=bn9fPxBVGTU5IM:&amp;ved=0CAUQjRw&amp;url=http://blogs.adobe.com/digitalmedia/2011/06/build-mobile-apps-for-android-devices-blackberry-playbook-iphone-and-ipad-today/flex-logo/&amp;ei=Z9YGUbH7OaWc2AXLt4DwDA&amp;bvm=bv.41524429,d.b2I&amp;psig=AFQjCNGrUTrehr_YN4q0V6PX0BTp6vYrcA&amp;ust=1359489000352392" TargetMode="External"/><Relationship Id="rId2" Type="http://schemas.openxmlformats.org/officeDocument/2006/relationships/notesSlide" Target="../notesSlides/notesSlide18.xml"/><Relationship Id="rId16" Type="http://schemas.openxmlformats.org/officeDocument/2006/relationships/image" Target="../media/image30.png"/><Relationship Id="rId20" Type="http://schemas.openxmlformats.org/officeDocument/2006/relationships/hyperlink" Target="http://www.google.com/url?sa=i&amp;rct=j&amp;q=&amp;esrc=s&amp;frm=1&amp;source=images&amp;cd=&amp;cad=rja&amp;docid=CmI0SR1COvcYnM&amp;tbnid=WkP6tlRFLsHbcM:&amp;ved=0CAUQjRw&amp;url=http://www.w3.org/html/logo/&amp;ei=D9YGUfiyGsmS2QXdtIHoBQ&amp;bvm=bv.41524429,d.b2I&amp;psig=AFQjCNEyNo7p0IGHrylUxHdmIRR0tRPa6A&amp;ust=1359488911849033" TargetMode="External"/><Relationship Id="rId29"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7.png"/><Relationship Id="rId32" Type="http://schemas.openxmlformats.org/officeDocument/2006/relationships/image" Target="../media/image3.jpg"/><Relationship Id="rId5" Type="http://schemas.openxmlformats.org/officeDocument/2006/relationships/hyperlink" Target="http://www.google.com/url?sa=i&amp;rct=j&amp;q=&amp;esrc=s&amp;frm=1&amp;source=images&amp;cd=&amp;cad=rja&amp;docid=Dahds4I1bTO-HM&amp;tbnid=L0I6PaUoPv-PqM:&amp;ved=&amp;url=http://saphack.wordpress.com/&amp;ei=J-QGUYuTKsqY2AWuvoG4AQ&amp;bvm=bv.41524429,d.b2I&amp;psig=AFQjCNF12iow1kEq5b7LvrdnAxn-6Cbong&amp;ust=1359492520023440" TargetMode="External"/><Relationship Id="rId15" Type="http://schemas.openxmlformats.org/officeDocument/2006/relationships/image" Target="../media/image29.jpeg"/><Relationship Id="rId23" Type="http://schemas.openxmlformats.org/officeDocument/2006/relationships/image" Target="../media/image36.jpeg"/><Relationship Id="rId28"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33.jpeg"/><Relationship Id="rId31" Type="http://schemas.openxmlformats.org/officeDocument/2006/relationships/image" Target="../media/image1.gif"/><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5.png"/><Relationship Id="rId27" Type="http://schemas.openxmlformats.org/officeDocument/2006/relationships/image" Target="../media/image39.jpeg"/><Relationship Id="rId30"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g8EadoR1nH_BM&amp;tbnid=QxK9QmsP-R5tQM:&amp;ved=0CAUQjRw&amp;url=http://anythingbutiphone.com/4183/&amp;ei=MS2WUo7YO5bioASU_IGoBA&amp;bvm=bv.57155469,d.aWc&amp;psig=AFQjCNE69x4BoTZNsiUkmPq_ySiQJXn4ww&amp;ust=1385660066560912"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gif"/><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google.com/url?sa=i&amp;rct=j&amp;q=&amp;esrc=s&amp;frm=1&amp;source=images&amp;cd=&amp;cad=rja&amp;docid=9g8EadoR1nH_BM&amp;tbnid=QxK9QmsP-R5tQM:&amp;ved=0CAUQjRw&amp;url=http://anythingbutiphone.com/4183/&amp;ei=MS2WUo7YO5bioASU_IGoBA&amp;bvm=bv.57155469,d.aWc&amp;psig=AFQjCNE69x4BoTZNsiUkmPq_ySiQJXn4ww&amp;ust=1385660066560912" TargetMode="External"/><Relationship Id="rId9"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1.gif"/><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hyperlink" Target="mailto:Mike.Christesen@nuevista.com" TargetMode="External"/><Relationship Id="rId7"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hyperlink" Target="mailto:thenson@worksoft.com" TargetMode="External"/><Relationship Id="rId4" Type="http://schemas.openxmlformats.org/officeDocument/2006/relationships/hyperlink" Target="mailto:mkrueper@worksof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When is a Project Ready for Software Automation?</a:t>
            </a:r>
            <a:endParaRPr lang="en-US" dirty="0"/>
          </a:p>
        </p:txBody>
      </p:sp>
      <p:sp>
        <p:nvSpPr>
          <p:cNvPr id="3" name="Subtitle 2"/>
          <p:cNvSpPr>
            <a:spLocks noGrp="1"/>
          </p:cNvSpPr>
          <p:nvPr>
            <p:ph type="subTitle" idx="1"/>
          </p:nvPr>
        </p:nvSpPr>
        <p:spPr/>
        <p:txBody>
          <a:bodyPr>
            <a:normAutofit fontScale="55000" lnSpcReduction="20000"/>
          </a:bodyPr>
          <a:lstStyle/>
          <a:p>
            <a:endParaRPr lang="en-US" dirty="0" smtClean="0"/>
          </a:p>
          <a:p>
            <a:endParaRPr lang="en-US" dirty="0"/>
          </a:p>
          <a:p>
            <a:r>
              <a:rPr lang="en-US" sz="4100" dirty="0" smtClean="0"/>
              <a:t>Michael </a:t>
            </a:r>
            <a:r>
              <a:rPr lang="en-US" sz="4100" dirty="0"/>
              <a:t>Christesen</a:t>
            </a:r>
          </a:p>
          <a:p>
            <a:r>
              <a:rPr lang="en-US" sz="4100" dirty="0" smtClean="0"/>
              <a:t>Mat </a:t>
            </a:r>
            <a:r>
              <a:rPr lang="en-US" sz="4100" dirty="0" err="1" smtClean="0"/>
              <a:t>Krueper</a:t>
            </a:r>
            <a:endParaRPr lang="en-US" sz="4100" dirty="0" smtClean="0"/>
          </a:p>
          <a:p>
            <a:r>
              <a:rPr lang="en-US" sz="4100" dirty="0" smtClean="0"/>
              <a:t>Ty Henson</a:t>
            </a:r>
            <a:endParaRPr lang="en-US" sz="4100" dirty="0"/>
          </a:p>
        </p:txBody>
      </p:sp>
      <p:sp>
        <p:nvSpPr>
          <p:cNvPr id="5" name="Slide Number Placeholder 4"/>
          <p:cNvSpPr>
            <a:spLocks noGrp="1"/>
          </p:cNvSpPr>
          <p:nvPr>
            <p:ph type="sldNum" sz="quarter" idx="12"/>
          </p:nvPr>
        </p:nvSpPr>
        <p:spPr/>
        <p:txBody>
          <a:bodyPr/>
          <a:lstStyle/>
          <a:p>
            <a:fld id="{8393D94E-7E09-4F45-B07D-9EA4F73FFE10}" type="slidenum">
              <a:rPr lang="en-US" smtClean="0"/>
              <a:t>1</a:t>
            </a:fld>
            <a:endParaRPr lang="en-US"/>
          </a:p>
        </p:txBody>
      </p:sp>
    </p:spTree>
    <p:extLst>
      <p:ext uri="{BB962C8B-B14F-4D97-AF65-F5344CB8AC3E}">
        <p14:creationId xmlns:p14="http://schemas.microsoft.com/office/powerpoint/2010/main" val="143565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600" b="1" dirty="0" smtClean="0">
                <a:latin typeface="Georgia" panose="02040502050405020303" pitchFamily="18" charset="0"/>
              </a:rPr>
              <a:t>The </a:t>
            </a:r>
            <a:r>
              <a:rPr lang="en-US" sz="3600" b="1" dirty="0">
                <a:latin typeface="Georgia" panose="02040502050405020303" pitchFamily="18" charset="0"/>
              </a:rPr>
              <a:t>Basics: </a:t>
            </a:r>
            <a:r>
              <a:rPr lang="en-US" sz="3600" b="1" dirty="0" smtClean="0">
                <a:latin typeface="Georgia" panose="02040502050405020303" pitchFamily="18" charset="0"/>
              </a:rPr>
              <a:t>Automation </a:t>
            </a:r>
            <a:r>
              <a:rPr lang="en-US" sz="3600" b="1" dirty="0">
                <a:latin typeface="Georgia" panose="02040502050405020303" pitchFamily="18" charset="0"/>
              </a:rPr>
              <a:t>and </a:t>
            </a:r>
            <a:r>
              <a:rPr lang="en-US" sz="3600" b="1" dirty="0" smtClean="0">
                <a:latin typeface="Georgia" panose="02040502050405020303" pitchFamily="18" charset="0"/>
              </a:rPr>
              <a:t>Methodology</a:t>
            </a:r>
            <a:r>
              <a:rPr lang="en-US" dirty="0" smtClean="0"/>
              <a:t/>
            </a:r>
            <a:br>
              <a:rPr lang="en-US" dirty="0" smtClean="0"/>
            </a:br>
            <a:r>
              <a:rPr lang="en-US" dirty="0"/>
              <a:t/>
            </a:r>
            <a:br>
              <a:rPr lang="en-US" dirty="0"/>
            </a:br>
            <a:endParaRPr lang="en-US" dirty="0"/>
          </a:p>
        </p:txBody>
      </p:sp>
      <p:sp>
        <p:nvSpPr>
          <p:cNvPr id="2" name="Content Placeholder 1"/>
          <p:cNvSpPr>
            <a:spLocks noGrp="1"/>
          </p:cNvSpPr>
          <p:nvPr>
            <p:ph idx="1"/>
          </p:nvPr>
        </p:nvSpPr>
        <p:spPr>
          <a:xfrm>
            <a:off x="821568" y="1551204"/>
            <a:ext cx="10515600" cy="5167312"/>
          </a:xfrm>
        </p:spPr>
        <p:txBody>
          <a:bodyPr/>
          <a:lstStyle/>
          <a:p>
            <a:endParaRPr lang="en-US" dirty="0" smtClean="0"/>
          </a:p>
          <a:p>
            <a:r>
              <a:rPr lang="en-US" sz="2000" dirty="0">
                <a:latin typeface="Verdana" panose="020B0604030504040204" pitchFamily="34" charset="0"/>
                <a:ea typeface="Verdana" panose="020B0604030504040204" pitchFamily="34" charset="0"/>
                <a:cs typeface="Verdana" panose="020B0604030504040204" pitchFamily="34" charset="0"/>
              </a:rPr>
              <a:t>Waterfall: </a:t>
            </a:r>
          </a:p>
          <a:p>
            <a:pPr lvl="2"/>
            <a:r>
              <a:rPr lang="en-US" dirty="0">
                <a:latin typeface="Verdana" panose="020B0604030504040204" pitchFamily="34" charset="0"/>
                <a:ea typeface="Verdana" panose="020B0604030504040204" pitchFamily="34" charset="0"/>
                <a:cs typeface="Verdana" panose="020B0604030504040204" pitchFamily="34" charset="0"/>
              </a:rPr>
              <a:t>Automation is a NOT a side project…it’s a full time role!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Agile </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2"/>
            <a:r>
              <a:rPr lang="en-US" dirty="0">
                <a:latin typeface="Verdana" panose="020B0604030504040204" pitchFamily="34" charset="0"/>
                <a:ea typeface="Verdana" panose="020B0604030504040204" pitchFamily="34" charset="0"/>
                <a:cs typeface="Verdana" panose="020B0604030504040204" pitchFamily="34" charset="0"/>
              </a:rPr>
              <a:t>You </a:t>
            </a:r>
            <a:r>
              <a:rPr lang="en-US" u="sng" dirty="0">
                <a:latin typeface="Verdana" panose="020B0604030504040204" pitchFamily="34" charset="0"/>
                <a:ea typeface="Verdana" panose="020B0604030504040204" pitchFamily="34" charset="0"/>
                <a:cs typeface="Verdana" panose="020B0604030504040204" pitchFamily="34" charset="0"/>
              </a:rPr>
              <a:t>need</a:t>
            </a:r>
            <a:r>
              <a:rPr lang="en-US" dirty="0">
                <a:latin typeface="Verdana" panose="020B0604030504040204" pitchFamily="34" charset="0"/>
                <a:ea typeface="Verdana" panose="020B0604030504040204" pitchFamily="34" charset="0"/>
                <a:cs typeface="Verdana" panose="020B0604030504040204" pitchFamily="34" charset="0"/>
              </a:rPr>
              <a:t> to automate your Regression tests since </a:t>
            </a:r>
            <a:r>
              <a:rPr lang="en-US" dirty="0" smtClean="0">
                <a:latin typeface="Verdana" panose="020B0604030504040204" pitchFamily="34" charset="0"/>
                <a:ea typeface="Verdana" panose="020B0604030504040204" pitchFamily="34" charset="0"/>
                <a:cs typeface="Verdana" panose="020B0604030504040204" pitchFamily="34" charset="0"/>
              </a:rPr>
              <a:t>                       the </a:t>
            </a:r>
            <a:r>
              <a:rPr lang="en-US" dirty="0">
                <a:latin typeface="Verdana" panose="020B0604030504040204" pitchFamily="34" charset="0"/>
                <a:ea typeface="Verdana" panose="020B0604030504040204" pitchFamily="34" charset="0"/>
                <a:cs typeface="Verdana" panose="020B0604030504040204" pitchFamily="34" charset="0"/>
              </a:rPr>
              <a:t>amount of Regression continually expands with </a:t>
            </a:r>
            <a:r>
              <a:rPr lang="en-US" dirty="0" smtClean="0">
                <a:latin typeface="Verdana" panose="020B0604030504040204" pitchFamily="34" charset="0"/>
                <a:ea typeface="Verdana" panose="020B0604030504040204" pitchFamily="34" charset="0"/>
                <a:cs typeface="Verdana" panose="020B0604030504040204" pitchFamily="34" charset="0"/>
              </a:rPr>
              <a:t>                     each </a:t>
            </a:r>
            <a:r>
              <a:rPr lang="en-US" dirty="0">
                <a:latin typeface="Verdana" panose="020B0604030504040204" pitchFamily="34" charset="0"/>
                <a:ea typeface="Verdana" panose="020B0604030504040204" pitchFamily="34" charset="0"/>
                <a:cs typeface="Verdana" panose="020B0604030504040204" pitchFamily="34" charset="0"/>
              </a:rPr>
              <a:t>Sprint</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2"/>
            <a:r>
              <a:rPr lang="en-US" dirty="0">
                <a:latin typeface="Verdana" panose="020B0604030504040204" pitchFamily="34" charset="0"/>
                <a:ea typeface="Verdana" panose="020B0604030504040204" pitchFamily="34" charset="0"/>
                <a:cs typeface="Verdana" panose="020B0604030504040204" pitchFamily="34" charset="0"/>
              </a:rPr>
              <a:t>I</a:t>
            </a:r>
            <a:r>
              <a:rPr lang="en-US" dirty="0" smtClean="0">
                <a:latin typeface="Verdana" panose="020B0604030504040204" pitchFamily="34" charset="0"/>
                <a:ea typeface="Verdana" panose="020B0604030504040204" pitchFamily="34" charset="0"/>
                <a:cs typeface="Verdana" panose="020B0604030504040204" pitchFamily="34" charset="0"/>
              </a:rPr>
              <a:t>f </a:t>
            </a:r>
            <a:r>
              <a:rPr lang="en-US" dirty="0">
                <a:latin typeface="Verdana" panose="020B0604030504040204" pitchFamily="34" charset="0"/>
                <a:ea typeface="Verdana" panose="020B0604030504040204" pitchFamily="34" charset="0"/>
                <a:cs typeface="Verdana" panose="020B0604030504040204" pitchFamily="34" charset="0"/>
              </a:rPr>
              <a:t>a test is only performed </a:t>
            </a:r>
            <a:r>
              <a:rPr lang="en-US" dirty="0" smtClean="0">
                <a:latin typeface="Verdana" panose="020B0604030504040204" pitchFamily="34" charset="0"/>
                <a:ea typeface="Verdana" panose="020B0604030504040204" pitchFamily="34" charset="0"/>
                <a:cs typeface="Verdana" panose="020B0604030504040204" pitchFamily="34" charset="0"/>
              </a:rPr>
              <a:t>once...don’t automate!</a:t>
            </a:r>
          </a:p>
          <a:p>
            <a:pPr lvl="3"/>
            <a:r>
              <a:rPr lang="en-US" sz="2000" dirty="0" smtClean="0">
                <a:latin typeface="Verdana" panose="020B0604030504040204" pitchFamily="34" charset="0"/>
                <a:ea typeface="Verdana" panose="020B0604030504040204" pitchFamily="34" charset="0"/>
                <a:cs typeface="Verdana" panose="020B0604030504040204" pitchFamily="34" charset="0"/>
              </a:rPr>
              <a:t>Includes:</a:t>
            </a:r>
          </a:p>
          <a:p>
            <a:pPr lvl="4"/>
            <a:r>
              <a:rPr lang="en-US" sz="2000" dirty="0" smtClean="0">
                <a:latin typeface="Verdana" panose="020B0604030504040204" pitchFamily="34" charset="0"/>
                <a:ea typeface="Verdana" panose="020B0604030504040204" pitchFamily="34" charset="0"/>
                <a:cs typeface="Verdana" panose="020B0604030504040204" pitchFamily="34" charset="0"/>
              </a:rPr>
              <a:t>Edge Cases</a:t>
            </a:r>
          </a:p>
          <a:p>
            <a:pPr lvl="4"/>
            <a:r>
              <a:rPr lang="en-US" sz="2000" dirty="0" smtClean="0">
                <a:latin typeface="Verdana" panose="020B0604030504040204" pitchFamily="34" charset="0"/>
                <a:ea typeface="Verdana" panose="020B0604030504040204" pitchFamily="34" charset="0"/>
                <a:cs typeface="Verdana" panose="020B0604030504040204" pitchFamily="34" charset="0"/>
              </a:rPr>
              <a:t>Exploratory tests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solidFill>
                <a:schemeClr val="tx2"/>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474" y="3122113"/>
            <a:ext cx="3273038" cy="27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554308" y="6079848"/>
            <a:ext cx="1782860" cy="215444"/>
          </a:xfrm>
          <a:prstGeom prst="rect">
            <a:avLst/>
          </a:prstGeom>
          <a:noFill/>
        </p:spPr>
        <p:txBody>
          <a:bodyPr wrap="none" rtlCol="0">
            <a:spAutoFit/>
          </a:bodyPr>
          <a:lstStyle/>
          <a:p>
            <a:r>
              <a:rPr lang="en-US" sz="800" dirty="0"/>
              <a:t>Graphic from apicasystem.com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10</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217" y="242215"/>
            <a:ext cx="10515600" cy="1325563"/>
          </a:xfrm>
        </p:spPr>
        <p:txBody>
          <a:bodyPr>
            <a:normAutofit fontScale="90000"/>
          </a:bodyPr>
          <a:lstStyle/>
          <a:p>
            <a:r>
              <a:rPr lang="en-US" dirty="0" smtClean="0"/>
              <a:t/>
            </a:r>
            <a:br>
              <a:rPr lang="en-US" dirty="0" smtClean="0"/>
            </a:br>
            <a:r>
              <a:rPr lang="en-US" dirty="0"/>
              <a:t/>
            </a:r>
            <a:br>
              <a:rPr lang="en-US" dirty="0"/>
            </a:br>
            <a:r>
              <a:rPr lang="en-US" sz="3600" dirty="0" smtClean="0">
                <a:latin typeface="Georgia" panose="02040502050405020303" pitchFamily="18" charset="0"/>
              </a:rPr>
              <a:t>The </a:t>
            </a:r>
            <a:r>
              <a:rPr lang="en-US" sz="3600" dirty="0">
                <a:latin typeface="Georgia" panose="02040502050405020303" pitchFamily="18" charset="0"/>
              </a:rPr>
              <a:t>Cost of </a:t>
            </a:r>
            <a:r>
              <a:rPr lang="en-US" sz="3600" dirty="0" smtClean="0">
                <a:latin typeface="Georgia" panose="02040502050405020303" pitchFamily="18" charset="0"/>
              </a:rPr>
              <a:t>Automation</a:t>
            </a:r>
            <a:r>
              <a:rPr lang="en-US" dirty="0" smtClean="0"/>
              <a:t/>
            </a:r>
            <a:br>
              <a:rPr lang="en-US" dirty="0" smtClean="0"/>
            </a:br>
            <a:endParaRPr lang="en-US" dirty="0"/>
          </a:p>
        </p:txBody>
      </p:sp>
      <p:sp>
        <p:nvSpPr>
          <p:cNvPr id="2" name="Content Placeholder 1"/>
          <p:cNvSpPr>
            <a:spLocks noGrp="1"/>
          </p:cNvSpPr>
          <p:nvPr>
            <p:ph idx="1"/>
          </p:nvPr>
        </p:nvSpPr>
        <p:spPr>
          <a:xfrm>
            <a:off x="683217" y="1809993"/>
            <a:ext cx="9607658" cy="3517201"/>
          </a:xfrm>
        </p:spPr>
        <p:txBody>
          <a:bodyPr/>
          <a:lstStyle/>
          <a:p>
            <a:endParaRPr lang="en-US" dirty="0" smtClean="0"/>
          </a:p>
          <a:p>
            <a:r>
              <a:rPr lang="en-US" sz="2000" dirty="0" smtClean="0">
                <a:latin typeface="Verdana" panose="020B0604030504040204" pitchFamily="34" charset="0"/>
                <a:ea typeface="Verdana" panose="020B0604030504040204" pitchFamily="34" charset="0"/>
                <a:cs typeface="Verdana" panose="020B0604030504040204" pitchFamily="34" charset="0"/>
              </a:rPr>
              <a:t>Common </a:t>
            </a:r>
            <a:r>
              <a:rPr lang="en-US" sz="2000" dirty="0">
                <a:latin typeface="Verdana" panose="020B0604030504040204" pitchFamily="34" charset="0"/>
                <a:ea typeface="Verdana" panose="020B0604030504040204" pitchFamily="34" charset="0"/>
                <a:cs typeface="Verdana" panose="020B0604030504040204" pitchFamily="34" charset="0"/>
              </a:rPr>
              <a:t>Measurement: Most companies determine the cost of automation as the time (in hours) spent doing automation.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Alternative Measurement:  Number of Bugs forgone</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2"/>
            <a:r>
              <a:rPr lang="en-US" dirty="0">
                <a:latin typeface="Verdana" panose="020B0604030504040204" pitchFamily="34" charset="0"/>
                <a:ea typeface="Verdana" panose="020B0604030504040204" pitchFamily="34" charset="0"/>
                <a:cs typeface="Verdana" panose="020B0604030504040204" pitchFamily="34" charset="0"/>
              </a:rPr>
              <a:t>Reason: The point of automation is to find more bugs running scripts. Bugs found are the value of automation. Maybe automation should be measured the same way?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240" y="3568593"/>
            <a:ext cx="1820862" cy="254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414" y="5282292"/>
            <a:ext cx="808038"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09673" y="6248400"/>
            <a:ext cx="1806905" cy="215444"/>
          </a:xfrm>
          <a:prstGeom prst="rect">
            <a:avLst/>
          </a:prstGeom>
          <a:noFill/>
        </p:spPr>
        <p:txBody>
          <a:bodyPr wrap="none" rtlCol="0">
            <a:spAutoFit/>
          </a:bodyPr>
          <a:lstStyle/>
          <a:p>
            <a:r>
              <a:rPr lang="en-US" sz="800" dirty="0" smtClean="0"/>
              <a:t>Graphic from Santexgroup.com</a:t>
            </a:r>
            <a:endParaRPr lang="en-US" sz="8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11</a:t>
            </a:fld>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The </a:t>
            </a:r>
            <a:r>
              <a:rPr lang="en-US" sz="3600" b="1" dirty="0">
                <a:latin typeface="Georgia" panose="02040502050405020303" pitchFamily="18" charset="0"/>
              </a:rPr>
              <a:t>Goal: </a:t>
            </a:r>
            <a:r>
              <a:rPr lang="en-US" sz="3600" b="1" dirty="0" smtClean="0">
                <a:latin typeface="Georgia" panose="02040502050405020303" pitchFamily="18" charset="0"/>
              </a:rPr>
              <a:t> Successful Automation</a:t>
            </a:r>
            <a:r>
              <a:rPr lang="en-US" dirty="0" smtClean="0"/>
              <a:t/>
            </a:r>
            <a:br>
              <a:rPr lang="en-US" dirty="0" smtClean="0"/>
            </a:br>
            <a:r>
              <a:rPr lang="en-US" dirty="0" smtClean="0"/>
              <a:t>  </a:t>
            </a:r>
            <a:endParaRPr lang="en-US" dirty="0"/>
          </a:p>
        </p:txBody>
      </p:sp>
      <p:sp>
        <p:nvSpPr>
          <p:cNvPr id="2" name="Content Placeholder 1"/>
          <p:cNvSpPr>
            <a:spLocks noGrp="1"/>
          </p:cNvSpPr>
          <p:nvPr>
            <p:ph idx="1"/>
          </p:nvPr>
        </p:nvSpPr>
        <p:spPr/>
        <p:txBody>
          <a:bodyPr>
            <a:norm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Suggestions:</a:t>
            </a:r>
            <a:endParaRPr lang="en-US" sz="2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Automate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the ‘Right’ Test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Cases</a:t>
            </a:r>
          </a:p>
          <a:p>
            <a:pPr lvl="1">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Test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Early / Test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Often</a:t>
            </a:r>
          </a:p>
          <a:p>
            <a:pPr lvl="1">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Define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Quality Test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a:t>
            </a:r>
          </a:p>
          <a:p>
            <a:pPr marL="457200" lvl="1" indent="0">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Design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Automated Tests that can resist change </a:t>
            </a:r>
            <a:endPar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Selecting the right Automation Tool</a:t>
            </a:r>
          </a:p>
          <a:p>
            <a:pPr marL="457200" lvl="1" indent="0">
              <a:buNone/>
            </a:pPr>
            <a:endParaRPr lang="en-US" dirty="0">
              <a:solidFill>
                <a:schemeClr val="tx1"/>
              </a:solidFill>
            </a:endParaRPr>
          </a:p>
          <a:p>
            <a:pPr marL="0" indent="0">
              <a:buNone/>
            </a:pP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06" y="1188669"/>
            <a:ext cx="3603748" cy="450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88328" y="5800709"/>
            <a:ext cx="1620957" cy="215444"/>
          </a:xfrm>
          <a:prstGeom prst="rect">
            <a:avLst/>
          </a:prstGeom>
          <a:noFill/>
        </p:spPr>
        <p:txBody>
          <a:bodyPr wrap="none" rtlCol="0">
            <a:spAutoFit/>
          </a:bodyPr>
          <a:lstStyle/>
          <a:p>
            <a:r>
              <a:rPr lang="en-US" sz="800" dirty="0" smtClean="0"/>
              <a:t>Graphic from qatestlab.com</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12</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Automate </a:t>
            </a:r>
            <a:r>
              <a:rPr lang="en-US" sz="3600" b="1" dirty="0">
                <a:latin typeface="Georgia" panose="02040502050405020303" pitchFamily="18" charset="0"/>
              </a:rPr>
              <a:t>the ‘Right’ Test </a:t>
            </a:r>
            <a:r>
              <a:rPr lang="en-US" sz="3600" b="1" dirty="0" smtClean="0">
                <a:latin typeface="Georgia" panose="02040502050405020303" pitchFamily="18" charset="0"/>
              </a:rPr>
              <a:t>Cases</a:t>
            </a:r>
            <a:r>
              <a:rPr lang="en-US" dirty="0" smtClean="0"/>
              <a:t/>
            </a:r>
            <a:br>
              <a:rPr lang="en-US" dirty="0" smtClean="0"/>
            </a:br>
            <a:endParaRPr lang="en-US" dirty="0"/>
          </a:p>
        </p:txBody>
      </p:sp>
      <p:sp>
        <p:nvSpPr>
          <p:cNvPr id="2" name="Content Placeholder 1"/>
          <p:cNvSpPr>
            <a:spLocks noGrp="1"/>
          </p:cNvSpPr>
          <p:nvPr>
            <p:ph sz="half" idx="1"/>
          </p:nvPr>
        </p:nvSpPr>
        <p:spPr>
          <a:xfrm>
            <a:off x="914401" y="2220686"/>
            <a:ext cx="4586817" cy="3764478"/>
          </a:xfrm>
        </p:spPr>
        <p:txBody>
          <a:bodyPr/>
          <a:lstStyle/>
          <a:p>
            <a:pP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Repetitively Run Tests (aka Smoke or Acceptance tests)</a:t>
            </a: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Data intensive tests</a:t>
            </a: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Frequently Used Functionality</a:t>
            </a: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High Risk, Business-critical functionality</a:t>
            </a:r>
          </a:p>
          <a:p>
            <a:pPr marL="0" indent="0">
              <a:buNone/>
            </a:pPr>
            <a:endParaRPr lang="en-US" sz="2000" dirty="0"/>
          </a:p>
        </p:txBody>
      </p:sp>
      <p:sp>
        <p:nvSpPr>
          <p:cNvPr id="7" name="Content Placeholder 6"/>
          <p:cNvSpPr>
            <a:spLocks noGrp="1"/>
          </p:cNvSpPr>
          <p:nvPr>
            <p:ph sz="half" idx="2"/>
          </p:nvPr>
        </p:nvSpPr>
        <p:spPr>
          <a:xfrm>
            <a:off x="5704417" y="2181497"/>
            <a:ext cx="4415976" cy="3533503"/>
          </a:xfrm>
        </p:spPr>
        <p:txBody>
          <a:bodyPr/>
          <a:lstStyle/>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Tests that are difficult to run manually</a:t>
            </a:r>
          </a:p>
          <a:p>
            <a:pPr marL="285750" indent="-28575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Tests that are run on differing hardware/software platforms and configurations</a:t>
            </a:r>
          </a:p>
          <a:p>
            <a:pPr marL="285750" indent="-28575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Tests that take a lot </a:t>
            </a:r>
            <a:r>
              <a:rPr lang="en-US" sz="2000" dirty="0" smtClean="0">
                <a:latin typeface="Verdana" panose="020B0604030504040204" pitchFamily="34" charset="0"/>
                <a:ea typeface="Verdana" panose="020B0604030504040204" pitchFamily="34" charset="0"/>
                <a:cs typeface="Verdana" panose="020B0604030504040204" pitchFamily="34" charset="0"/>
              </a:rPr>
              <a:t>of effort </a:t>
            </a:r>
            <a:r>
              <a:rPr lang="en-US" sz="2000" dirty="0">
                <a:latin typeface="Verdana" panose="020B0604030504040204" pitchFamily="34" charset="0"/>
                <a:ea typeface="Verdana" panose="020B0604030504040204" pitchFamily="34" charset="0"/>
                <a:cs typeface="Verdana" panose="020B0604030504040204" pitchFamily="34" charset="0"/>
              </a:rPr>
              <a:t>or time</a:t>
            </a:r>
          </a:p>
          <a:p>
            <a:endParaRPr lang="en-US" dirty="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25" y="2181497"/>
            <a:ext cx="2157046" cy="270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14014" y="5884984"/>
            <a:ext cx="1620957" cy="215444"/>
          </a:xfrm>
          <a:prstGeom prst="rect">
            <a:avLst/>
          </a:prstGeom>
          <a:noFill/>
        </p:spPr>
        <p:txBody>
          <a:bodyPr wrap="none" rtlCol="0">
            <a:spAutoFit/>
          </a:bodyPr>
          <a:lstStyle/>
          <a:p>
            <a:r>
              <a:rPr lang="en-US" sz="800" dirty="0" smtClean="0"/>
              <a:t>Graphic from qatestlab.com</a:t>
            </a:r>
            <a:endParaRPr lang="en-US" sz="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8" name="Slide Number Placeholder 7"/>
          <p:cNvSpPr>
            <a:spLocks noGrp="1"/>
          </p:cNvSpPr>
          <p:nvPr>
            <p:ph type="sldNum" sz="quarter" idx="12"/>
          </p:nvPr>
        </p:nvSpPr>
        <p:spPr/>
        <p:txBody>
          <a:bodyPr/>
          <a:lstStyle/>
          <a:p>
            <a:fld id="{8393D94E-7E09-4F45-B07D-9EA4F73FFE10}" type="slidenum">
              <a:rPr lang="en-US" smtClean="0"/>
              <a:t>13</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Test </a:t>
            </a:r>
            <a:r>
              <a:rPr lang="en-US" sz="3600" b="1" dirty="0">
                <a:latin typeface="Georgia" panose="02040502050405020303" pitchFamily="18" charset="0"/>
              </a:rPr>
              <a:t>Early / Test </a:t>
            </a:r>
            <a:r>
              <a:rPr lang="en-US" sz="3600" b="1" dirty="0" smtClean="0">
                <a:latin typeface="Georgia" panose="02040502050405020303" pitchFamily="18" charset="0"/>
              </a:rPr>
              <a:t>Often</a:t>
            </a:r>
            <a:r>
              <a:rPr lang="en-US" dirty="0" smtClean="0"/>
              <a:t/>
            </a:r>
            <a:br>
              <a:rPr lang="en-US" dirty="0" smtClean="0"/>
            </a:br>
            <a:endParaRPr lang="en-US" dirty="0"/>
          </a:p>
        </p:txBody>
      </p:sp>
      <p:sp>
        <p:nvSpPr>
          <p:cNvPr id="2" name="Content Placeholder 1"/>
          <p:cNvSpPr>
            <a:spLocks noGrp="1"/>
          </p:cNvSpPr>
          <p:nvPr>
            <p:ph idx="1"/>
          </p:nvPr>
        </p:nvSpPr>
        <p:spPr>
          <a:xfrm>
            <a:off x="249265" y="2055813"/>
            <a:ext cx="6697399" cy="4351338"/>
          </a:xfrm>
        </p:spPr>
        <p:txBody>
          <a:bodyPr>
            <a:normAutofit/>
          </a:bodyPr>
          <a:lstStyle/>
          <a:p>
            <a:endParaRPr lang="en-US" dirty="0"/>
          </a:p>
          <a:p>
            <a:r>
              <a:rPr lang="en-US" sz="2000" dirty="0">
                <a:latin typeface="Verdana" panose="020B0604030504040204" pitchFamily="34" charset="0"/>
                <a:ea typeface="Verdana" panose="020B0604030504040204" pitchFamily="34" charset="0"/>
                <a:cs typeface="Verdana" panose="020B0604030504040204" pitchFamily="34" charset="0"/>
              </a:rPr>
              <a:t>Start as early in the process as possible</a:t>
            </a:r>
          </a:p>
          <a:p>
            <a:pPr lvl="2"/>
            <a:r>
              <a:rPr lang="en-US" dirty="0">
                <a:latin typeface="Verdana" panose="020B0604030504040204" pitchFamily="34" charset="0"/>
                <a:ea typeface="Verdana" panose="020B0604030504040204" pitchFamily="34" charset="0"/>
                <a:cs typeface="Verdana" panose="020B0604030504040204" pitchFamily="34" charset="0"/>
              </a:rPr>
              <a:t>Could start with Automated Unit testing</a:t>
            </a:r>
          </a:p>
          <a:p>
            <a:pPr lvl="2"/>
            <a:r>
              <a:rPr lang="en-US" dirty="0">
                <a:latin typeface="Verdana" panose="020B0604030504040204" pitchFamily="34" charset="0"/>
                <a:ea typeface="Verdana" panose="020B0604030504040204" pitchFamily="34" charset="0"/>
                <a:cs typeface="Verdana" panose="020B0604030504040204" pitchFamily="34" charset="0"/>
              </a:rPr>
              <a:t>Gradually build your Automation Suite </a:t>
            </a:r>
          </a:p>
          <a:p>
            <a:pPr marL="914400" lvl="2"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The more you </a:t>
            </a:r>
            <a:r>
              <a:rPr lang="en-US" sz="2000" dirty="0" smtClean="0">
                <a:latin typeface="Verdana" panose="020B0604030504040204" pitchFamily="34" charset="0"/>
                <a:ea typeface="Verdana" panose="020B0604030504040204" pitchFamily="34" charset="0"/>
                <a:cs typeface="Verdana" panose="020B0604030504040204" pitchFamily="34" charset="0"/>
              </a:rPr>
              <a:t>test, the </a:t>
            </a:r>
            <a:r>
              <a:rPr lang="en-US" sz="2000" dirty="0">
                <a:latin typeface="Verdana" panose="020B0604030504040204" pitchFamily="34" charset="0"/>
                <a:ea typeface="Verdana" panose="020B0604030504040204" pitchFamily="34" charset="0"/>
                <a:cs typeface="Verdana" panose="020B0604030504040204" pitchFamily="34" charset="0"/>
              </a:rPr>
              <a:t>more bugs you find.</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The </a:t>
            </a:r>
            <a:r>
              <a:rPr lang="en-US" sz="2000" dirty="0">
                <a:latin typeface="Verdana" panose="020B0604030504040204" pitchFamily="34" charset="0"/>
                <a:ea typeface="Verdana" panose="020B0604030504040204" pitchFamily="34" charset="0"/>
                <a:cs typeface="Verdana" panose="020B0604030504040204" pitchFamily="34" charset="0"/>
              </a:rPr>
              <a:t>earlier bugs are found the cheaper they are to fix!</a:t>
            </a:r>
          </a:p>
          <a:p>
            <a:pPr marL="0" indent="0">
              <a:buNone/>
            </a:pP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145" y="1279525"/>
            <a:ext cx="4851018" cy="351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14</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7151"/>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Define </a:t>
            </a:r>
            <a:r>
              <a:rPr lang="en-US" sz="3600" b="1" dirty="0">
                <a:latin typeface="Georgia" panose="02040502050405020303" pitchFamily="18" charset="0"/>
              </a:rPr>
              <a:t>Quality Test </a:t>
            </a:r>
            <a:r>
              <a:rPr lang="en-US" sz="3600" b="1" dirty="0" smtClean="0">
                <a:latin typeface="Georgia" panose="02040502050405020303" pitchFamily="18" charset="0"/>
              </a:rPr>
              <a:t>Data</a:t>
            </a:r>
            <a:r>
              <a:rPr lang="en-US" dirty="0" smtClean="0"/>
              <a:t/>
            </a:r>
            <a:br>
              <a:rPr lang="en-US" dirty="0" smtClean="0"/>
            </a:br>
            <a:endParaRPr lang="en-US" dirty="0"/>
          </a:p>
        </p:txBody>
      </p:sp>
      <p:sp>
        <p:nvSpPr>
          <p:cNvPr id="2" name="Content Placeholder 1"/>
          <p:cNvSpPr>
            <a:spLocks noGrp="1"/>
          </p:cNvSpPr>
          <p:nvPr>
            <p:ph idx="1"/>
          </p:nvPr>
        </p:nvSpPr>
        <p:spPr>
          <a:xfrm>
            <a:off x="838200" y="2675625"/>
            <a:ext cx="9376833" cy="3549811"/>
          </a:xfrm>
        </p:spPr>
        <p:txBody>
          <a:bodyPr>
            <a:normAutofit fontScale="85000" lnSpcReduction="20000"/>
          </a:bodyPr>
          <a:lstStyle/>
          <a:p>
            <a:endParaRPr lang="en-US" dirty="0" smtClean="0"/>
          </a:p>
          <a:p>
            <a:r>
              <a:rPr lang="en-US" sz="2200" dirty="0" smtClean="0">
                <a:latin typeface="Verdana" panose="020B0604030504040204" pitchFamily="34" charset="0"/>
                <a:ea typeface="Verdana" panose="020B0604030504040204" pitchFamily="34" charset="0"/>
                <a:cs typeface="Verdana" panose="020B0604030504040204" pitchFamily="34" charset="0"/>
              </a:rPr>
              <a:t>With </a:t>
            </a:r>
            <a:r>
              <a:rPr lang="en-US" sz="2200" dirty="0">
                <a:latin typeface="Verdana" panose="020B0604030504040204" pitchFamily="34" charset="0"/>
                <a:ea typeface="Verdana" panose="020B0604030504040204" pitchFamily="34" charset="0"/>
                <a:cs typeface="Verdana" panose="020B0604030504040204" pitchFamily="34" charset="0"/>
              </a:rPr>
              <a:t>good data…</a:t>
            </a:r>
          </a:p>
          <a:p>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lvl="2"/>
            <a:r>
              <a:rPr lang="en-US" sz="2200" dirty="0" smtClean="0">
                <a:latin typeface="Verdana" panose="020B0604030504040204" pitchFamily="34" charset="0"/>
                <a:ea typeface="Verdana" panose="020B0604030504040204" pitchFamily="34" charset="0"/>
                <a:cs typeface="Verdana" panose="020B0604030504040204" pitchFamily="34" charset="0"/>
              </a:rPr>
              <a:t>Writing </a:t>
            </a:r>
            <a:r>
              <a:rPr lang="en-US" sz="2200" dirty="0">
                <a:latin typeface="Verdana" panose="020B0604030504040204" pitchFamily="34" charset="0"/>
                <a:ea typeface="Verdana" panose="020B0604030504040204" pitchFamily="34" charset="0"/>
                <a:cs typeface="Verdana" panose="020B0604030504040204" pitchFamily="34" charset="0"/>
              </a:rPr>
              <a:t>and Maintaining Automated tests is easier</a:t>
            </a:r>
            <a:r>
              <a:rPr lang="en-US" sz="2200" dirty="0" smtClean="0">
                <a:latin typeface="Verdana" panose="020B0604030504040204" pitchFamily="34" charset="0"/>
                <a:ea typeface="Verdana" panose="020B0604030504040204" pitchFamily="34" charset="0"/>
                <a:cs typeface="Verdana" panose="020B0604030504040204" pitchFamily="34" charset="0"/>
              </a:rPr>
              <a:t>.</a:t>
            </a:r>
          </a:p>
          <a:p>
            <a:pPr lvl="2"/>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lvl="2"/>
            <a:r>
              <a:rPr lang="en-US" sz="2200" dirty="0" smtClean="0">
                <a:latin typeface="Verdana" panose="020B0604030504040204" pitchFamily="34" charset="0"/>
                <a:ea typeface="Verdana" panose="020B0604030504040204" pitchFamily="34" charset="0"/>
                <a:cs typeface="Verdana" panose="020B0604030504040204" pitchFamily="34" charset="0"/>
              </a:rPr>
              <a:t>With Data driven tests you can run more iterations and find more bugs!</a:t>
            </a:r>
          </a:p>
          <a:p>
            <a:pPr lvl="2"/>
            <a:endParaRPr lang="en-US" sz="2200" dirty="0">
              <a:latin typeface="Verdana" panose="020B0604030504040204" pitchFamily="34" charset="0"/>
              <a:ea typeface="Verdana" panose="020B0604030504040204" pitchFamily="34" charset="0"/>
              <a:cs typeface="Verdana" panose="020B0604030504040204" pitchFamily="34" charset="0"/>
            </a:endParaRPr>
          </a:p>
          <a:p>
            <a:pPr lvl="2"/>
            <a:r>
              <a:rPr lang="en-US" sz="2200" dirty="0">
                <a:latin typeface="Verdana" panose="020B0604030504040204" pitchFamily="34" charset="0"/>
                <a:ea typeface="Verdana" panose="020B0604030504040204" pitchFamily="34" charset="0"/>
                <a:cs typeface="Verdana" panose="020B0604030504040204" pitchFamily="34" charset="0"/>
              </a:rPr>
              <a:t>Can extend existing Automated tests as new features are developed – without having to edit the actual automated test itself</a:t>
            </a:r>
            <a:r>
              <a:rPr lang="en-US" sz="2200" dirty="0" smtClean="0">
                <a:latin typeface="Verdana" panose="020B0604030504040204" pitchFamily="34" charset="0"/>
                <a:ea typeface="Verdana" panose="020B0604030504040204" pitchFamily="34" charset="0"/>
                <a:cs typeface="Verdana" panose="020B0604030504040204" pitchFamily="34" charset="0"/>
              </a:rPr>
              <a:t>.</a:t>
            </a:r>
          </a:p>
          <a:p>
            <a:pPr lvl="2"/>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lvl="2"/>
            <a:r>
              <a:rPr lang="en-US" sz="2200" dirty="0" smtClean="0">
                <a:latin typeface="Verdana" panose="020B0604030504040204" pitchFamily="34" charset="0"/>
                <a:ea typeface="Verdana" panose="020B0604030504040204" pitchFamily="34" charset="0"/>
                <a:cs typeface="Verdana" panose="020B0604030504040204" pitchFamily="34" charset="0"/>
              </a:rPr>
              <a:t>Stay proactive in updating/defining data.</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246" y="1121630"/>
            <a:ext cx="3688129" cy="247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15</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600" b="1" dirty="0" smtClean="0">
                <a:latin typeface="Georgia" panose="02040502050405020303" pitchFamily="18" charset="0"/>
              </a:rPr>
              <a:t>Automation Approach</a:t>
            </a:r>
            <a:r>
              <a:rPr lang="en-US" dirty="0" smtClean="0"/>
              <a:t/>
            </a:r>
            <a:br>
              <a:rPr lang="en-US" dirty="0" smtClean="0"/>
            </a:br>
            <a:r>
              <a:rPr lang="en-US" dirty="0"/>
              <a:t/>
            </a:r>
            <a:br>
              <a:rPr lang="en-US" dirty="0"/>
            </a:br>
            <a:endParaRPr lang="en-US" dirty="0"/>
          </a:p>
        </p:txBody>
      </p:sp>
      <p:sp>
        <p:nvSpPr>
          <p:cNvPr id="2" name="Content Placeholder 1"/>
          <p:cNvSpPr>
            <a:spLocks noGrp="1"/>
          </p:cNvSpPr>
          <p:nvPr>
            <p:ph idx="1"/>
          </p:nvPr>
        </p:nvSpPr>
        <p:spPr>
          <a:xfrm>
            <a:off x="914401" y="2445114"/>
            <a:ext cx="9376833" cy="3269885"/>
          </a:xfrm>
        </p:spPr>
        <p:txBody>
          <a:bodyPr>
            <a:normAutofit fontScale="92500" lnSpcReduction="10000"/>
          </a:bodyPr>
          <a:lstStyle/>
          <a:p>
            <a:r>
              <a:rPr lang="en-US" sz="2200" dirty="0">
                <a:latin typeface="Verdana" panose="020B0604030504040204" pitchFamily="34" charset="0"/>
                <a:ea typeface="Verdana" panose="020B0604030504040204" pitchFamily="34" charset="0"/>
                <a:cs typeface="Verdana" panose="020B0604030504040204" pitchFamily="34" charset="0"/>
              </a:rPr>
              <a:t>Keep Automated tests small and focused</a:t>
            </a:r>
          </a:p>
          <a:p>
            <a:pPr lvl="2"/>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Easy to debug</a:t>
            </a:r>
          </a:p>
          <a:p>
            <a:pPr lvl="2"/>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Easy to manage</a:t>
            </a:r>
          </a:p>
          <a:p>
            <a:pPr lvl="2"/>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Can be reused and shared</a:t>
            </a:r>
          </a:p>
          <a:p>
            <a:pPr marL="914400" lvl="2" indent="0">
              <a:buNone/>
            </a:pPr>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These can then be grouped into a larger Automated test suite organized by functional area. </a:t>
            </a:r>
          </a:p>
          <a:p>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smtClean="0">
                <a:latin typeface="Verdana" panose="020B0604030504040204" pitchFamily="34" charset="0"/>
                <a:ea typeface="Verdana" panose="020B0604030504040204" pitchFamily="34" charset="0"/>
                <a:cs typeface="Verdana" panose="020B0604030504040204" pitchFamily="34" charset="0"/>
              </a:rPr>
              <a:t>With the right framework, users can create large/complex Automated tests that are also easy to maintain!</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848" y="1029981"/>
            <a:ext cx="3784188" cy="30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49448" y="6084277"/>
            <a:ext cx="1882247" cy="215444"/>
          </a:xfrm>
          <a:prstGeom prst="rect">
            <a:avLst/>
          </a:prstGeom>
          <a:noFill/>
        </p:spPr>
        <p:txBody>
          <a:bodyPr wrap="none" rtlCol="0">
            <a:spAutoFit/>
          </a:bodyPr>
          <a:lstStyle/>
          <a:p>
            <a:r>
              <a:rPr lang="en-US" sz="800" dirty="0" smtClean="0"/>
              <a:t>Graphic from checkpointech.com</a:t>
            </a:r>
            <a:endParaRPr lang="en-US" sz="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16</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Design </a:t>
            </a:r>
            <a:r>
              <a:rPr lang="en-US" sz="3600" b="1" dirty="0">
                <a:latin typeface="Georgia" panose="02040502050405020303" pitchFamily="18" charset="0"/>
              </a:rPr>
              <a:t>Automated Tests Resistant to </a:t>
            </a:r>
            <a:r>
              <a:rPr lang="en-US" sz="3600" b="1" dirty="0" smtClean="0">
                <a:latin typeface="Georgia" panose="02040502050405020303" pitchFamily="18" charset="0"/>
              </a:rPr>
              <a:t>Change</a:t>
            </a:r>
            <a:br>
              <a:rPr lang="en-US" sz="3600" b="1" dirty="0" smtClean="0">
                <a:latin typeface="Georgia" panose="02040502050405020303" pitchFamily="18" charset="0"/>
              </a:rPr>
            </a:br>
            <a:endParaRPr lang="en-US" sz="3600" b="1" dirty="0">
              <a:latin typeface="Georgia" panose="02040502050405020303" pitchFamily="18" charset="0"/>
            </a:endParaRPr>
          </a:p>
        </p:txBody>
      </p:sp>
      <p:sp>
        <p:nvSpPr>
          <p:cNvPr id="2" name="Content Placeholder 1"/>
          <p:cNvSpPr>
            <a:spLocks noGrp="1"/>
          </p:cNvSpPr>
          <p:nvPr>
            <p:ph idx="1"/>
          </p:nvPr>
        </p:nvSpPr>
        <p:spPr>
          <a:xfrm>
            <a:off x="914401" y="2202872"/>
            <a:ext cx="9376833" cy="3512127"/>
          </a:xfrm>
        </p:spPr>
        <p:txBody>
          <a:bodyPr>
            <a:normAutofit/>
          </a:bodyPr>
          <a:lstStyle/>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If </a:t>
            </a:r>
            <a:r>
              <a:rPr lang="en-US" sz="2000" dirty="0">
                <a:latin typeface="Verdana" panose="020B0604030504040204" pitchFamily="34" charset="0"/>
                <a:ea typeface="Verdana" panose="020B0604030504040204" pitchFamily="34" charset="0"/>
                <a:cs typeface="Verdana" panose="020B0604030504040204" pitchFamily="34" charset="0"/>
              </a:rPr>
              <a:t>possible, avoid using screen coordinates.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Componentize your test scripts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Ensure that your development team uses unique names for each control and object! </a:t>
            </a:r>
            <a:endParaRPr lang="en-US" sz="4000" dirty="0">
              <a:solidFill>
                <a:srgbClr val="FF0000"/>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17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How </a:t>
            </a:r>
            <a:r>
              <a:rPr lang="en-US" sz="3600" b="1" dirty="0">
                <a:latin typeface="Georgia" panose="02040502050405020303" pitchFamily="18" charset="0"/>
              </a:rPr>
              <a:t>long do Automated Tests Last</a:t>
            </a:r>
            <a:r>
              <a:rPr lang="en-US" sz="3600" b="1" dirty="0" smtClean="0">
                <a:latin typeface="Georgia" panose="02040502050405020303" pitchFamily="18" charset="0"/>
              </a:rPr>
              <a:t>?</a:t>
            </a:r>
            <a:r>
              <a:rPr lang="en-US" dirty="0" smtClean="0"/>
              <a:t/>
            </a:r>
            <a:br>
              <a:rPr lang="en-US" dirty="0" smtClean="0"/>
            </a:br>
            <a:endParaRPr lang="en-US" dirty="0"/>
          </a:p>
        </p:txBody>
      </p:sp>
      <p:sp>
        <p:nvSpPr>
          <p:cNvPr id="2" name="Content Placeholder 1"/>
          <p:cNvSpPr>
            <a:spLocks noGrp="1"/>
          </p:cNvSpPr>
          <p:nvPr>
            <p:ph idx="1"/>
          </p:nvPr>
        </p:nvSpPr>
        <p:spPr/>
        <p:txBody>
          <a:bodyPr/>
          <a:lstStyle/>
          <a:p>
            <a:endParaRPr lang="en-US" dirty="0"/>
          </a:p>
          <a:p>
            <a:r>
              <a:rPr lang="en-US" sz="2000" dirty="0" smtClean="0">
                <a:latin typeface="Verdana" panose="020B0604030504040204" pitchFamily="34" charset="0"/>
                <a:ea typeface="Verdana" panose="020B0604030504040204" pitchFamily="34" charset="0"/>
                <a:cs typeface="Verdana" panose="020B0604030504040204" pitchFamily="34" charset="0"/>
              </a:rPr>
              <a:t>At </a:t>
            </a:r>
            <a:r>
              <a:rPr lang="en-US" sz="2000" dirty="0">
                <a:latin typeface="Verdana" panose="020B0604030504040204" pitchFamily="34" charset="0"/>
                <a:ea typeface="Verdana" panose="020B0604030504040204" pitchFamily="34" charset="0"/>
                <a:cs typeface="Verdana" panose="020B0604030504040204" pitchFamily="34" charset="0"/>
              </a:rPr>
              <a:t>some point, the application will change and the script will break.</a:t>
            </a:r>
          </a:p>
          <a:p>
            <a:pPr lvl="2"/>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2"/>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If you are using GUI Capture/Playback a major revision to the UI may break your tests</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If the script breaks before the automation effort was repaid, it is better off as a manual test.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18</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484" y="84747"/>
            <a:ext cx="9753600" cy="838200"/>
          </a:xfrm>
        </p:spPr>
        <p:txBody>
          <a:bodyPr>
            <a:normAutofit/>
          </a:bodyPr>
          <a:lstStyle/>
          <a:p>
            <a:r>
              <a:rPr lang="en-US" sz="3200" b="1" dirty="0" smtClean="0">
                <a:latin typeface="Georgia" panose="02040502050405020303" pitchFamily="18" charset="0"/>
              </a:rPr>
              <a:t>Selecting </a:t>
            </a:r>
            <a:r>
              <a:rPr lang="en-US" sz="3200" b="1" smtClean="0">
                <a:latin typeface="Georgia" panose="02040502050405020303" pitchFamily="18" charset="0"/>
              </a:rPr>
              <a:t>the ‘‘Right</a:t>
            </a:r>
            <a:r>
              <a:rPr lang="en-US" sz="3200" b="1" dirty="0" smtClean="0">
                <a:latin typeface="Georgia" panose="02040502050405020303" pitchFamily="18" charset="0"/>
              </a:rPr>
              <a:t>” Automation Tool</a:t>
            </a:r>
            <a:endParaRPr lang="en-US" sz="3200" b="1" dirty="0">
              <a:latin typeface="Georgia" panose="02040502050405020303" pitchFamily="18" charset="0"/>
            </a:endParaRPr>
          </a:p>
        </p:txBody>
      </p:sp>
      <p:sp>
        <p:nvSpPr>
          <p:cNvPr id="18" name="Rectangle 17"/>
          <p:cNvSpPr/>
          <p:nvPr/>
        </p:nvSpPr>
        <p:spPr>
          <a:xfrm>
            <a:off x="-6816" y="914401"/>
            <a:ext cx="6045200" cy="2409701"/>
          </a:xfrm>
          <a:prstGeom prst="rect">
            <a:avLst/>
          </a:prstGeom>
          <a:solidFill>
            <a:srgbClr val="578ABF">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Futura Std Book"/>
            </a:endParaRPr>
          </a:p>
        </p:txBody>
      </p:sp>
      <p:sp>
        <p:nvSpPr>
          <p:cNvPr id="19" name="Rectangle 18"/>
          <p:cNvSpPr/>
          <p:nvPr/>
        </p:nvSpPr>
        <p:spPr>
          <a:xfrm>
            <a:off x="6033805" y="922947"/>
            <a:ext cx="6158195" cy="2404985"/>
          </a:xfrm>
          <a:prstGeom prst="rect">
            <a:avLst/>
          </a:prstGeom>
          <a:solidFill>
            <a:srgbClr val="FFA34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Futura Std Book"/>
            </a:endParaRPr>
          </a:p>
        </p:txBody>
      </p:sp>
      <p:sp>
        <p:nvSpPr>
          <p:cNvPr id="20" name="Rectangle 19"/>
          <p:cNvSpPr/>
          <p:nvPr/>
        </p:nvSpPr>
        <p:spPr>
          <a:xfrm>
            <a:off x="3120" y="3324102"/>
            <a:ext cx="6045200" cy="2815316"/>
          </a:xfrm>
          <a:prstGeom prst="rect">
            <a:avLst/>
          </a:prstGeom>
          <a:solidFill>
            <a:srgbClr val="FFA34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Futura Std Book"/>
            </a:endParaRPr>
          </a:p>
        </p:txBody>
      </p:sp>
      <p:sp>
        <p:nvSpPr>
          <p:cNvPr id="21" name="Rectangle 20"/>
          <p:cNvSpPr/>
          <p:nvPr/>
        </p:nvSpPr>
        <p:spPr>
          <a:xfrm>
            <a:off x="6042013" y="3324102"/>
            <a:ext cx="6149987" cy="2815317"/>
          </a:xfrm>
          <a:prstGeom prst="rect">
            <a:avLst/>
          </a:prstGeom>
          <a:solidFill>
            <a:srgbClr val="3A679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Futura Std Book"/>
            </a:endParaRPr>
          </a:p>
        </p:txBody>
      </p:sp>
      <p:sp>
        <p:nvSpPr>
          <p:cNvPr id="22" name="Content Placeholder 7"/>
          <p:cNvSpPr txBox="1">
            <a:spLocks/>
          </p:cNvSpPr>
          <p:nvPr/>
        </p:nvSpPr>
        <p:spPr bwMode="auto">
          <a:xfrm>
            <a:off x="87488" y="1760676"/>
            <a:ext cx="5689600" cy="1647126"/>
          </a:xfrm>
          <a:prstGeom prst="rect">
            <a:avLst/>
          </a:prstGeom>
          <a:noFill/>
          <a:ln w="9525">
            <a:noFill/>
            <a:miter lim="800000"/>
            <a:headEnd/>
            <a:tailEnd/>
          </a:ln>
        </p:spPr>
        <p:txBody>
          <a:bodyPr vert="horz" wrap="none" lIns="91429" tIns="45714" rIns="91429" bIns="45714" numCol="1" anchor="t" anchorCtr="0" compatLnSpc="1">
            <a:prstTxWarp prst="textNoShape">
              <a:avLst/>
            </a:prstTxWarp>
            <a:normAutofit/>
          </a:bodyPr>
          <a:lstStyle>
            <a:lvl1pPr marL="342860" indent="-342860" algn="l" rtl="0" eaLnBrk="1" fontAlgn="base" hangingPunct="1">
              <a:spcBef>
                <a:spcPts val="1800"/>
              </a:spcBef>
              <a:spcAft>
                <a:spcPct val="0"/>
              </a:spcAft>
              <a:buClr>
                <a:schemeClr val="accent1"/>
              </a:buClr>
              <a:buSzPct val="120000"/>
              <a:buFont typeface="Wingdings" charset="2"/>
              <a:buChar char="§"/>
              <a:defRPr sz="2000" b="0" i="0" baseline="0">
                <a:solidFill>
                  <a:schemeClr val="tx1"/>
                </a:solidFill>
                <a:latin typeface="+mn-lt"/>
                <a:ea typeface="ＭＳ Ｐゴシック" pitchFamily="-109" charset="-128"/>
                <a:cs typeface="Futura Std Book"/>
              </a:defRPr>
            </a:lvl1pPr>
            <a:lvl2pPr marL="742863" indent="-285717" algn="l" rtl="0" eaLnBrk="1" fontAlgn="base" hangingPunct="1">
              <a:spcBef>
                <a:spcPct val="20000"/>
              </a:spcBef>
              <a:spcAft>
                <a:spcPct val="0"/>
              </a:spcAft>
              <a:buClr>
                <a:schemeClr val="accent4"/>
              </a:buClr>
              <a:buSzPct val="130000"/>
              <a:buFont typeface="Arial"/>
              <a:buChar char="•"/>
              <a:defRPr sz="2000" b="0" i="0">
                <a:solidFill>
                  <a:schemeClr val="accent5">
                    <a:lumMod val="75000"/>
                  </a:schemeClr>
                </a:solidFill>
                <a:latin typeface="+mn-lt"/>
                <a:ea typeface="ＭＳ Ｐゴシック" pitchFamily="-109" charset="-128"/>
                <a:cs typeface="Futura Std Book"/>
              </a:defRPr>
            </a:lvl2pPr>
            <a:lvl3pPr marL="1142867" indent="-228573" algn="l" rtl="0" eaLnBrk="1" fontAlgn="base" hangingPunct="1">
              <a:spcBef>
                <a:spcPct val="20000"/>
              </a:spcBef>
              <a:spcAft>
                <a:spcPct val="0"/>
              </a:spcAft>
              <a:buClr>
                <a:schemeClr val="accent3"/>
              </a:buClr>
              <a:buSzPct val="100000"/>
              <a:buFont typeface="Wingdings" charset="2"/>
              <a:buChar char="§"/>
              <a:defRPr sz="1800" b="0" i="0">
                <a:solidFill>
                  <a:schemeClr val="accent5">
                    <a:lumMod val="75000"/>
                  </a:schemeClr>
                </a:solidFill>
                <a:latin typeface="+mn-lt"/>
                <a:ea typeface="ＭＳ Ｐゴシック" pitchFamily="-109" charset="-128"/>
                <a:cs typeface="Futura Std Book"/>
              </a:defRPr>
            </a:lvl3pPr>
            <a:lvl4pPr marL="1600013" indent="-228573" algn="l" rtl="0" eaLnBrk="1" fontAlgn="base" hangingPunct="1">
              <a:spcBef>
                <a:spcPct val="20000"/>
              </a:spcBef>
              <a:spcAft>
                <a:spcPct val="0"/>
              </a:spcAft>
              <a:buClr>
                <a:schemeClr val="accent1"/>
              </a:buClr>
              <a:buSzPct val="135000"/>
              <a:buFont typeface="Arial"/>
              <a:buChar char="•"/>
              <a:defRPr sz="1600" b="0" i="0">
                <a:solidFill>
                  <a:schemeClr val="accent5">
                    <a:lumMod val="75000"/>
                  </a:schemeClr>
                </a:solidFill>
                <a:latin typeface="+mn-lt"/>
                <a:ea typeface="ＭＳ Ｐゴシック" pitchFamily="-109" charset="-128"/>
                <a:cs typeface="Futura Std Book"/>
              </a:defRPr>
            </a:lvl4pPr>
            <a:lvl5pPr marL="2057159" indent="-228573" algn="l" rtl="0" eaLnBrk="1" fontAlgn="base" hangingPunct="1">
              <a:spcBef>
                <a:spcPct val="20000"/>
              </a:spcBef>
              <a:spcAft>
                <a:spcPct val="0"/>
              </a:spcAft>
              <a:buClr>
                <a:schemeClr val="accent4"/>
              </a:buClr>
              <a:buFont typeface="Wingdings" charset="2"/>
              <a:buChar char="§"/>
              <a:defRPr sz="1400" b="0" i="0">
                <a:solidFill>
                  <a:schemeClr val="accent5">
                    <a:lumMod val="75000"/>
                  </a:schemeClr>
                </a:solidFill>
                <a:latin typeface="+mn-lt"/>
                <a:ea typeface="ＭＳ Ｐゴシック" pitchFamily="-109" charset="-128"/>
                <a:cs typeface="Futura Std Book"/>
              </a:defRPr>
            </a:lvl5pPr>
            <a:lvl6pPr marL="2514306" indent="-228573" algn="l" rtl="0" eaLnBrk="1" fontAlgn="base" hangingPunct="1">
              <a:spcBef>
                <a:spcPct val="20000"/>
              </a:spcBef>
              <a:spcAft>
                <a:spcPct val="0"/>
              </a:spcAft>
              <a:buChar char="»"/>
              <a:defRPr sz="2000">
                <a:solidFill>
                  <a:schemeClr val="tx1"/>
                </a:solidFill>
                <a:latin typeface="+mn-lt"/>
              </a:defRPr>
            </a:lvl6pPr>
            <a:lvl7pPr marL="2971453" indent="-228573" algn="l" rtl="0" eaLnBrk="1" fontAlgn="base" hangingPunct="1">
              <a:spcBef>
                <a:spcPct val="20000"/>
              </a:spcBef>
              <a:spcAft>
                <a:spcPct val="0"/>
              </a:spcAft>
              <a:buChar char="»"/>
              <a:defRPr sz="2000">
                <a:solidFill>
                  <a:schemeClr val="tx1"/>
                </a:solidFill>
                <a:latin typeface="+mn-lt"/>
              </a:defRPr>
            </a:lvl7pPr>
            <a:lvl8pPr marL="3428599" indent="-228573" algn="l" rtl="0" eaLnBrk="1" fontAlgn="base" hangingPunct="1">
              <a:spcBef>
                <a:spcPct val="20000"/>
              </a:spcBef>
              <a:spcAft>
                <a:spcPct val="0"/>
              </a:spcAft>
              <a:buChar char="»"/>
              <a:defRPr sz="2000">
                <a:solidFill>
                  <a:schemeClr val="tx1"/>
                </a:solidFill>
                <a:latin typeface="+mn-lt"/>
              </a:defRPr>
            </a:lvl8pPr>
            <a:lvl9pPr marL="3885746" indent="-228573"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1800"/>
              </a:spcBef>
              <a:spcAft>
                <a:spcPts val="0"/>
              </a:spcAft>
              <a:buClr>
                <a:srgbClr val="8EA95E"/>
              </a:buClr>
              <a:buSzPct val="120000"/>
              <a:buFont typeface="Wingdings" charset="2"/>
              <a:buNone/>
              <a:tabLst/>
              <a:defRPr/>
            </a:pPr>
            <a:r>
              <a:rPr kumimoji="0" lang="en-US" sz="1600" b="0" i="0" u="none" strike="noStrike" kern="0" cap="none" spc="0" normalizeH="0" baseline="0" noProof="0" smtClean="0">
                <a:ln>
                  <a:noFill/>
                </a:ln>
                <a:solidFill>
                  <a:srgbClr val="FFFFFF"/>
                </a:solidFill>
                <a:effectLst/>
                <a:uLnTx/>
                <a:uFillTx/>
                <a:latin typeface="Arial"/>
                <a:ea typeface="ＭＳ Ｐゴシック" pitchFamily="-109" charset="-128"/>
              </a:rPr>
              <a:t>Can be used by business users</a:t>
            </a:r>
          </a:p>
          <a:p>
            <a:pPr marL="0" marR="0" lvl="0" indent="0" algn="ctr" defTabSz="914400" rtl="0" eaLnBrk="1" fontAlgn="base" latinLnBrk="0" hangingPunct="1">
              <a:lnSpc>
                <a:spcPct val="100000"/>
              </a:lnSpc>
              <a:spcBef>
                <a:spcPts val="1800"/>
              </a:spcBef>
              <a:spcAft>
                <a:spcPts val="0"/>
              </a:spcAft>
              <a:buClr>
                <a:srgbClr val="8EA95E"/>
              </a:buClr>
              <a:buSzPct val="120000"/>
              <a:buFont typeface="Wingdings" charset="2"/>
              <a:buNone/>
              <a:tabLst/>
              <a:defRPr/>
            </a:pPr>
            <a:r>
              <a:rPr kumimoji="0" lang="en-US" sz="1600" b="0" i="0" u="none" strike="noStrike" kern="0" cap="none" spc="0" normalizeH="0" baseline="0" noProof="0" smtClean="0">
                <a:ln>
                  <a:noFill/>
                </a:ln>
                <a:solidFill>
                  <a:srgbClr val="FFFFFF"/>
                </a:solidFill>
                <a:effectLst/>
                <a:uLnTx/>
                <a:uFillTx/>
                <a:latin typeface="Arial"/>
                <a:ea typeface="ＭＳ Ｐゴシック" pitchFamily="-109" charset="-128"/>
              </a:rPr>
              <a:t>No programming skills required</a:t>
            </a:r>
            <a:endParaRPr kumimoji="0" lang="en-US" sz="1600" b="0" i="0" u="none" strike="noStrike" kern="0" cap="none" spc="0" normalizeH="0" baseline="0" noProof="0" dirty="0" smtClean="0">
              <a:ln>
                <a:noFill/>
              </a:ln>
              <a:solidFill>
                <a:srgbClr val="FFFFFF"/>
              </a:solidFill>
              <a:effectLst/>
              <a:uLnTx/>
              <a:uFillTx/>
              <a:latin typeface="Arial"/>
              <a:ea typeface="ＭＳ Ｐゴシック" pitchFamily="-109" charset="-128"/>
            </a:endParaRPr>
          </a:p>
        </p:txBody>
      </p:sp>
      <p:sp>
        <p:nvSpPr>
          <p:cNvPr id="23" name="Content Placeholder 7"/>
          <p:cNvSpPr txBox="1">
            <a:spLocks/>
          </p:cNvSpPr>
          <p:nvPr/>
        </p:nvSpPr>
        <p:spPr bwMode="auto">
          <a:xfrm>
            <a:off x="372534" y="1163651"/>
            <a:ext cx="5119511" cy="567626"/>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algn="ctr"/>
            <a:r>
              <a:rPr lang="en-US" sz="2200" b="1" dirty="0" smtClean="0">
                <a:solidFill>
                  <a:srgbClr val="FFFFFF"/>
                </a:solidFill>
                <a:latin typeface="Arial"/>
                <a:cs typeface="Futura Std Book"/>
              </a:rPr>
              <a:t>Simple</a:t>
            </a:r>
          </a:p>
        </p:txBody>
      </p:sp>
      <p:sp>
        <p:nvSpPr>
          <p:cNvPr id="24" name="Content Placeholder 7"/>
          <p:cNvSpPr txBox="1">
            <a:spLocks/>
          </p:cNvSpPr>
          <p:nvPr/>
        </p:nvSpPr>
        <p:spPr bwMode="auto">
          <a:xfrm>
            <a:off x="6543921" y="1760676"/>
            <a:ext cx="5063067" cy="1647126"/>
          </a:xfrm>
          <a:prstGeom prst="rect">
            <a:avLst/>
          </a:prstGeom>
          <a:noFill/>
          <a:ln w="9525">
            <a:noFill/>
            <a:miter lim="800000"/>
            <a:headEnd/>
            <a:tailEnd/>
          </a:ln>
        </p:spPr>
        <p:txBody>
          <a:bodyPr vert="horz" wrap="none" lIns="91429" tIns="45714" rIns="91429" bIns="45714" numCol="1" anchor="t" anchorCtr="0" compatLnSpc="1">
            <a:prstTxWarp prst="textNoShape">
              <a:avLst/>
            </a:prstTxWarp>
            <a:normAutofit/>
          </a:bodyPr>
          <a:lstStyle/>
          <a:p>
            <a:pPr algn="ctr" fontAlgn="base">
              <a:spcBef>
                <a:spcPts val="1800"/>
              </a:spcBef>
              <a:buClr>
                <a:srgbClr val="C86730"/>
              </a:buClr>
              <a:buSzPct val="120000"/>
            </a:pPr>
            <a:r>
              <a:rPr lang="en-US" sz="1600" kern="0" dirty="0" smtClean="0">
                <a:solidFill>
                  <a:srgbClr val="FFFFFF"/>
                </a:solidFill>
                <a:latin typeface="Arial"/>
                <a:ea typeface="ＭＳ Ｐゴシック" pitchFamily="-109" charset="-128"/>
                <a:cs typeface="Futura Std Book"/>
              </a:rPr>
              <a:t>Automate 60-70% of core </a:t>
            </a:r>
            <a:br>
              <a:rPr lang="en-US" sz="1600" kern="0" dirty="0" smtClean="0">
                <a:solidFill>
                  <a:srgbClr val="FFFFFF"/>
                </a:solidFill>
                <a:latin typeface="Arial"/>
                <a:ea typeface="ＭＳ Ｐゴシック" pitchFamily="-109" charset="-128"/>
                <a:cs typeface="Futura Std Book"/>
              </a:rPr>
            </a:br>
            <a:r>
              <a:rPr lang="en-US" sz="1600" kern="0" dirty="0" smtClean="0">
                <a:solidFill>
                  <a:srgbClr val="FFFFFF"/>
                </a:solidFill>
                <a:latin typeface="Arial"/>
                <a:ea typeface="ＭＳ Ｐゴシック" pitchFamily="-109" charset="-128"/>
                <a:cs typeface="Futura Std Book"/>
              </a:rPr>
              <a:t>business processes in 90 days or less</a:t>
            </a:r>
          </a:p>
          <a:p>
            <a:pPr algn="ctr" fontAlgn="base">
              <a:spcBef>
                <a:spcPts val="1800"/>
              </a:spcBef>
              <a:buClr>
                <a:srgbClr val="C86730"/>
              </a:buClr>
              <a:buSzPct val="120000"/>
            </a:pPr>
            <a:r>
              <a:rPr lang="en-US" sz="1600" kern="0" dirty="0" smtClean="0">
                <a:solidFill>
                  <a:srgbClr val="FFFFFF"/>
                </a:solidFill>
                <a:latin typeface="Arial"/>
                <a:ea typeface="ＭＳ Ｐゴシック" pitchFamily="-109" charset="-128"/>
                <a:cs typeface="Futura Std Book"/>
              </a:rPr>
              <a:t>Rapid return on investment</a:t>
            </a:r>
          </a:p>
        </p:txBody>
      </p:sp>
      <p:sp>
        <p:nvSpPr>
          <p:cNvPr id="25" name="Content Placeholder 7"/>
          <p:cNvSpPr txBox="1">
            <a:spLocks/>
          </p:cNvSpPr>
          <p:nvPr/>
        </p:nvSpPr>
        <p:spPr bwMode="auto">
          <a:xfrm>
            <a:off x="6907988" y="1163651"/>
            <a:ext cx="4334933" cy="567626"/>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algn="ctr"/>
            <a:r>
              <a:rPr lang="en-US" sz="2200" b="1" dirty="0" smtClean="0">
                <a:solidFill>
                  <a:srgbClr val="FFFFFF"/>
                </a:solidFill>
                <a:latin typeface="Arial"/>
                <a:cs typeface="Futura Std Book"/>
              </a:rPr>
              <a:t>Fast</a:t>
            </a:r>
          </a:p>
        </p:txBody>
      </p:sp>
      <p:sp>
        <p:nvSpPr>
          <p:cNvPr id="26" name="Content Placeholder 7"/>
          <p:cNvSpPr txBox="1">
            <a:spLocks/>
          </p:cNvSpPr>
          <p:nvPr/>
        </p:nvSpPr>
        <p:spPr bwMode="auto">
          <a:xfrm>
            <a:off x="351292" y="4194961"/>
            <a:ext cx="5161992" cy="1647126"/>
          </a:xfrm>
          <a:prstGeom prst="rect">
            <a:avLst/>
          </a:prstGeom>
          <a:noFill/>
          <a:ln w="9525">
            <a:noFill/>
            <a:miter lim="800000"/>
            <a:headEnd/>
            <a:tailEnd/>
          </a:ln>
        </p:spPr>
        <p:txBody>
          <a:bodyPr vert="horz" wrap="none" lIns="91429" tIns="45714" rIns="91429" bIns="45714" numCol="1" anchor="t" anchorCtr="0" compatLnSpc="1">
            <a:prstTxWarp prst="textNoShape">
              <a:avLst/>
            </a:prstTxWarp>
            <a:noAutofit/>
          </a:bodyPr>
          <a:lstStyle/>
          <a:p>
            <a:pPr algn="ctr" fontAlgn="base">
              <a:spcBef>
                <a:spcPts val="1800"/>
              </a:spcBef>
              <a:buClr>
                <a:srgbClr val="5E8E8F"/>
              </a:buClr>
              <a:buSzPct val="120000"/>
            </a:pPr>
            <a:r>
              <a:rPr lang="en-US" sz="1600" kern="0" dirty="0" smtClean="0">
                <a:solidFill>
                  <a:srgbClr val="FFFFFF"/>
                </a:solidFill>
                <a:latin typeface="Arial"/>
                <a:ea typeface="ＭＳ Ｐゴシック" pitchFamily="-109" charset="-128"/>
                <a:cs typeface="Futura Std Book"/>
              </a:rPr>
              <a:t>    When underlying applications change,</a:t>
            </a:r>
            <a:br>
              <a:rPr lang="en-US" sz="1600" kern="0" dirty="0" smtClean="0">
                <a:solidFill>
                  <a:srgbClr val="FFFFFF"/>
                </a:solidFill>
                <a:latin typeface="Arial"/>
                <a:ea typeface="ＭＳ Ｐゴシック" pitchFamily="-109" charset="-128"/>
                <a:cs typeface="Futura Std Book"/>
              </a:rPr>
            </a:br>
            <a:r>
              <a:rPr lang="en-US" sz="1600" kern="0" dirty="0" smtClean="0">
                <a:solidFill>
                  <a:srgbClr val="FFFFFF"/>
                </a:solidFill>
                <a:latin typeface="Arial"/>
                <a:ea typeface="ＭＳ Ｐゴシック" pitchFamily="-109" charset="-128"/>
                <a:cs typeface="Futura Std Book"/>
              </a:rPr>
              <a:t>automation continues to work</a:t>
            </a:r>
          </a:p>
          <a:p>
            <a:pPr algn="ctr" fontAlgn="base">
              <a:buClr>
                <a:srgbClr val="5E8E8F"/>
              </a:buClr>
              <a:buSzPct val="120000"/>
            </a:pPr>
            <a:endParaRPr lang="en-US" sz="1600" kern="0" dirty="0" smtClean="0">
              <a:solidFill>
                <a:srgbClr val="FFFFFF"/>
              </a:solidFill>
              <a:latin typeface="Arial"/>
              <a:ea typeface="ＭＳ Ｐゴシック" pitchFamily="-109" charset="-128"/>
              <a:cs typeface="Futura Std Book"/>
            </a:endParaRPr>
          </a:p>
          <a:p>
            <a:pPr algn="ctr" fontAlgn="base">
              <a:buClr>
                <a:srgbClr val="5E8E8F"/>
              </a:buClr>
              <a:buSzPct val="120000"/>
            </a:pPr>
            <a:r>
              <a:rPr lang="en-US" sz="1600" kern="0" dirty="0">
                <a:solidFill>
                  <a:srgbClr val="FFFFFF"/>
                </a:solidFill>
                <a:latin typeface="Arial"/>
                <a:ea typeface="ＭＳ Ｐゴシック" pitchFamily="-109" charset="-128"/>
                <a:cs typeface="Futura Std Book"/>
              </a:rPr>
              <a:t> </a:t>
            </a:r>
            <a:r>
              <a:rPr lang="en-US" sz="1600" kern="0" dirty="0" smtClean="0">
                <a:solidFill>
                  <a:srgbClr val="FFFFFF"/>
                </a:solidFill>
                <a:latin typeface="Arial"/>
                <a:ea typeface="ＭＳ Ｐゴシック" pitchFamily="-109" charset="-128"/>
                <a:cs typeface="Futura Std Book"/>
              </a:rPr>
              <a:t>Simple maintenance of your </a:t>
            </a:r>
          </a:p>
          <a:p>
            <a:pPr algn="ctr" fontAlgn="base">
              <a:buClr>
                <a:srgbClr val="5E8E8F"/>
              </a:buClr>
              <a:buSzPct val="120000"/>
            </a:pPr>
            <a:r>
              <a:rPr lang="en-US" sz="1600" kern="0" dirty="0">
                <a:solidFill>
                  <a:srgbClr val="FFFFFF"/>
                </a:solidFill>
                <a:latin typeface="Arial"/>
                <a:ea typeface="ＭＳ Ｐゴシック" pitchFamily="-109" charset="-128"/>
                <a:cs typeface="Futura Std Book"/>
              </a:rPr>
              <a:t>b</a:t>
            </a:r>
            <a:r>
              <a:rPr lang="en-US" sz="1600" kern="0" dirty="0" smtClean="0">
                <a:solidFill>
                  <a:srgbClr val="FFFFFF"/>
                </a:solidFill>
                <a:latin typeface="Arial"/>
                <a:ea typeface="ＭＳ Ｐゴシック" pitchFamily="-109" charset="-128"/>
                <a:cs typeface="Futura Std Book"/>
              </a:rPr>
              <a:t>usiness process portfolio</a:t>
            </a:r>
          </a:p>
          <a:p>
            <a:pPr algn="ctr" fontAlgn="base">
              <a:spcBef>
                <a:spcPts val="1800"/>
              </a:spcBef>
              <a:buClr>
                <a:srgbClr val="5E8E8F"/>
              </a:buClr>
              <a:buSzPct val="120000"/>
            </a:pPr>
            <a:endParaRPr lang="en-US" sz="1600" kern="0" dirty="0" smtClean="0">
              <a:solidFill>
                <a:srgbClr val="FFFFFF"/>
              </a:solidFill>
              <a:latin typeface="Arial"/>
              <a:ea typeface="ＭＳ Ｐゴシック" pitchFamily="-109" charset="-128"/>
              <a:cs typeface="Futura Std Book"/>
            </a:endParaRPr>
          </a:p>
        </p:txBody>
      </p:sp>
      <p:sp>
        <p:nvSpPr>
          <p:cNvPr id="27" name="Content Placeholder 7"/>
          <p:cNvSpPr txBox="1">
            <a:spLocks/>
          </p:cNvSpPr>
          <p:nvPr/>
        </p:nvSpPr>
        <p:spPr bwMode="auto">
          <a:xfrm>
            <a:off x="764822" y="3535493"/>
            <a:ext cx="4334933" cy="567626"/>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algn="ctr"/>
            <a:r>
              <a:rPr lang="en-US" sz="2200" b="1" dirty="0" smtClean="0">
                <a:solidFill>
                  <a:srgbClr val="FFFFFF"/>
                </a:solidFill>
                <a:latin typeface="Arial"/>
                <a:cs typeface="Futura Std Book"/>
              </a:rPr>
              <a:t>Resilient</a:t>
            </a:r>
          </a:p>
        </p:txBody>
      </p:sp>
      <p:sp>
        <p:nvSpPr>
          <p:cNvPr id="28" name="Content Placeholder 7"/>
          <p:cNvSpPr txBox="1">
            <a:spLocks/>
          </p:cNvSpPr>
          <p:nvPr/>
        </p:nvSpPr>
        <p:spPr bwMode="auto">
          <a:xfrm>
            <a:off x="6234989" y="4194962"/>
            <a:ext cx="5680931" cy="2053317"/>
          </a:xfrm>
          <a:prstGeom prst="rect">
            <a:avLst/>
          </a:prstGeom>
          <a:noFill/>
          <a:ln w="9525">
            <a:noFill/>
            <a:miter lim="800000"/>
            <a:headEnd/>
            <a:tailEnd/>
          </a:ln>
        </p:spPr>
        <p:txBody>
          <a:bodyPr vert="horz" wrap="none" lIns="91429" tIns="45714" rIns="91429" bIns="45714" numCol="1" anchor="t" anchorCtr="0" compatLnSpc="1">
            <a:prstTxWarp prst="textNoShape">
              <a:avLst/>
            </a:prstTxWarp>
            <a:normAutofit/>
          </a:bodyPr>
          <a:lstStyle/>
          <a:p>
            <a:pPr marL="228600" indent="-228600" algn="ctr" fontAlgn="base">
              <a:buClr>
                <a:srgbClr val="578ABF"/>
              </a:buClr>
              <a:buSzPct val="120000"/>
            </a:pPr>
            <a:r>
              <a:rPr lang="en-US" sz="1600" kern="0" dirty="0" smtClean="0">
                <a:solidFill>
                  <a:srgbClr val="FFFFFF"/>
                </a:solidFill>
                <a:latin typeface="Arial"/>
                <a:ea typeface="ＭＳ Ｐゴシック" pitchFamily="-109" charset="-128"/>
                <a:cs typeface="Futura Std Book"/>
              </a:rPr>
              <a:t>True end-to-end business process validation </a:t>
            </a:r>
          </a:p>
          <a:p>
            <a:pPr marL="228600" indent="-228600" algn="ctr" fontAlgn="base">
              <a:buClr>
                <a:srgbClr val="578ABF"/>
              </a:buClr>
              <a:buSzPct val="120000"/>
            </a:pPr>
            <a:r>
              <a:rPr lang="en-US" sz="1600" kern="0" dirty="0" smtClean="0">
                <a:solidFill>
                  <a:srgbClr val="FFFFFF"/>
                </a:solidFill>
                <a:latin typeface="Arial"/>
                <a:ea typeface="ＭＳ Ｐゴシック" pitchFamily="-109" charset="-128"/>
                <a:cs typeface="Futura Std Book"/>
              </a:rPr>
              <a:t>covering all major technologies and platforms</a:t>
            </a:r>
          </a:p>
          <a:p>
            <a:pPr marL="228600" indent="-228600" algn="ctr" fontAlgn="base">
              <a:buClr>
                <a:srgbClr val="578ABF"/>
              </a:buClr>
              <a:buSzPct val="120000"/>
            </a:pPr>
            <a:endParaRPr lang="en-US" sz="1600" kern="0" dirty="0" smtClean="0">
              <a:solidFill>
                <a:srgbClr val="FFFFFF"/>
              </a:solidFill>
              <a:latin typeface="Arial"/>
              <a:ea typeface="ＭＳ Ｐゴシック" pitchFamily="-109" charset="-128"/>
              <a:cs typeface="Futura Std Book"/>
            </a:endParaRPr>
          </a:p>
          <a:p>
            <a:pPr marL="228600" indent="-228600" algn="ctr" fontAlgn="base">
              <a:buClr>
                <a:srgbClr val="578ABF"/>
              </a:buClr>
              <a:buSzPct val="120000"/>
            </a:pPr>
            <a:r>
              <a:rPr lang="en-US" sz="1600" kern="0" dirty="0" smtClean="0">
                <a:solidFill>
                  <a:srgbClr val="FFFFFF"/>
                </a:solidFill>
                <a:latin typeface="Arial"/>
                <a:ea typeface="ＭＳ Ｐゴシック" pitchFamily="-109" charset="-128"/>
                <a:cs typeface="Futura Std Book"/>
              </a:rPr>
              <a:t>Functional, performance,</a:t>
            </a:r>
          </a:p>
          <a:p>
            <a:pPr marL="228600" indent="-228600" algn="ctr" fontAlgn="base">
              <a:buClr>
                <a:srgbClr val="578ABF"/>
              </a:buClr>
              <a:buSzPct val="120000"/>
            </a:pPr>
            <a:r>
              <a:rPr lang="en-US" sz="1600" kern="0" dirty="0" smtClean="0">
                <a:solidFill>
                  <a:srgbClr val="FFFFFF"/>
                </a:solidFill>
                <a:latin typeface="Arial"/>
                <a:ea typeface="ＭＳ Ｐゴシック" pitchFamily="-109" charset="-128"/>
                <a:cs typeface="Futura Std Book"/>
              </a:rPr>
              <a:t>role-based and risk-based validation -</a:t>
            </a:r>
          </a:p>
          <a:p>
            <a:pPr marL="228600" indent="-228600" algn="ctr" fontAlgn="base">
              <a:buClr>
                <a:srgbClr val="578ABF"/>
              </a:buClr>
              <a:buSzPct val="120000"/>
            </a:pPr>
            <a:r>
              <a:rPr lang="en-US" sz="1600" kern="0" dirty="0" smtClean="0">
                <a:solidFill>
                  <a:srgbClr val="FFFFFF"/>
                </a:solidFill>
                <a:latin typeface="Arial"/>
                <a:ea typeface="ＭＳ Ｐゴシック" pitchFamily="-109" charset="-128"/>
                <a:cs typeface="Futura Std Book"/>
              </a:rPr>
              <a:t>24/7/365 coverage</a:t>
            </a:r>
          </a:p>
        </p:txBody>
      </p:sp>
      <p:sp>
        <p:nvSpPr>
          <p:cNvPr id="29" name="Content Placeholder 7"/>
          <p:cNvSpPr txBox="1">
            <a:spLocks/>
          </p:cNvSpPr>
          <p:nvPr/>
        </p:nvSpPr>
        <p:spPr bwMode="auto">
          <a:xfrm>
            <a:off x="6907988" y="3535493"/>
            <a:ext cx="4334933" cy="567626"/>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algn="ctr"/>
            <a:r>
              <a:rPr lang="en-US" sz="2200" b="1" dirty="0" smtClean="0">
                <a:solidFill>
                  <a:srgbClr val="FFFFFF"/>
                </a:solidFill>
                <a:latin typeface="Arial"/>
                <a:cs typeface="Futura Std Book"/>
              </a:rPr>
              <a:t>Complete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5" name="Slide Number Placeholder 4"/>
          <p:cNvSpPr>
            <a:spLocks noGrp="1"/>
          </p:cNvSpPr>
          <p:nvPr>
            <p:ph type="sldNum" sz="quarter" idx="12"/>
          </p:nvPr>
        </p:nvSpPr>
        <p:spPr/>
        <p:txBody>
          <a:bodyPr/>
          <a:lstStyle/>
          <a:p>
            <a:fld id="{8393D94E-7E09-4F45-B07D-9EA4F73FFE10}" type="slidenum">
              <a:rPr lang="en-US" smtClean="0"/>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9" y="6400646"/>
            <a:ext cx="3352800" cy="457200"/>
          </a:xfrm>
          <a:prstGeom prst="rect">
            <a:avLst/>
          </a:prstGeom>
        </p:spPr>
      </p:pic>
    </p:spTree>
    <p:extLst>
      <p:ext uri="{BB962C8B-B14F-4D97-AF65-F5344CB8AC3E}">
        <p14:creationId xmlns:p14="http://schemas.microsoft.com/office/powerpoint/2010/main" val="311728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771" y="0"/>
            <a:ext cx="2273229" cy="914400"/>
          </a:xfrm>
          <a:prstGeom prst="rect">
            <a:avLst/>
          </a:prstGeo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Introduction</a:t>
            </a:r>
            <a:endParaRPr lang="en-US" sz="3600" b="1" dirty="0">
              <a:latin typeface="Georgia" panose="02040502050405020303" pitchFamily="18" charset="0"/>
            </a:endParaRPr>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Michael Christesen</a:t>
            </a: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Mat </a:t>
            </a:r>
            <a:r>
              <a:rPr lang="en-US" sz="2000" dirty="0" err="1" smtClean="0">
                <a:latin typeface="Verdana" panose="020B0604030504040204" pitchFamily="34" charset="0"/>
                <a:ea typeface="Verdana" panose="020B0604030504040204" pitchFamily="34" charset="0"/>
                <a:cs typeface="Verdana" panose="020B0604030504040204" pitchFamily="34" charset="0"/>
              </a:rPr>
              <a:t>Krueper</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Ty Henson</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08" y="2227385"/>
            <a:ext cx="7561384" cy="34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393D94E-7E09-4F45-B07D-9EA4F73FFE10}" type="slidenum">
              <a:rPr lang="en-US" smtClean="0"/>
              <a:t>2</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333396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63" y="452465"/>
            <a:ext cx="9366325" cy="1143000"/>
          </a:xfrm>
        </p:spPr>
        <p:txBody>
          <a:bodyPr>
            <a:normAutofit/>
          </a:bodyPr>
          <a:lstStyle/>
          <a:p>
            <a:r>
              <a:rPr lang="en-US" sz="3200" b="1" dirty="0" smtClean="0">
                <a:latin typeface="Georgia" panose="02040502050405020303" pitchFamily="18" charset="0"/>
              </a:rPr>
              <a:t>Choose Technology That Covers Everything</a:t>
            </a:r>
            <a:r>
              <a:rPr lang="en-US" sz="3200" dirty="0" smtClean="0"/>
              <a:t/>
            </a:r>
            <a:br>
              <a:rPr lang="en-US" sz="3200" dirty="0" smtClean="0"/>
            </a:br>
            <a:endParaRPr lang="en-US" sz="3200" dirty="0"/>
          </a:p>
        </p:txBody>
      </p:sp>
      <p:sp>
        <p:nvSpPr>
          <p:cNvPr id="3" name="Oval 2"/>
          <p:cNvSpPr/>
          <p:nvPr/>
        </p:nvSpPr>
        <p:spPr>
          <a:xfrm>
            <a:off x="335068" y="1515451"/>
            <a:ext cx="11545307" cy="5038161"/>
          </a:xfrm>
          <a:prstGeom prst="ellipse">
            <a:avLst/>
          </a:prstGeom>
          <a:solidFill>
            <a:schemeClr val="bg1"/>
          </a:solidFill>
          <a:effectLst>
            <a:outerShdw blurRad="50800" dist="38100" dir="462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832094" y="1354546"/>
            <a:ext cx="9218095" cy="4152458"/>
          </a:xfrm>
          <a:prstGeom prst="ellipse">
            <a:avLst/>
          </a:prstGeom>
          <a:solidFill>
            <a:schemeClr val="bg2"/>
          </a:solidFill>
          <a:effectLst>
            <a:outerShdw blurRad="50800" dist="25400" dir="462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solidFill>
                <a:srgbClr val="FFFFFF"/>
              </a:solidFill>
            </a:endParaRPr>
          </a:p>
        </p:txBody>
      </p:sp>
      <p:sp>
        <p:nvSpPr>
          <p:cNvPr id="5" name="Oval 4"/>
          <p:cNvSpPr/>
          <p:nvPr/>
        </p:nvSpPr>
        <p:spPr>
          <a:xfrm>
            <a:off x="1400048" y="1564986"/>
            <a:ext cx="6149481" cy="297713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50800" dist="38100" dir="462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solidFill>
                <a:srgbClr val="0B2643"/>
              </a:solidFill>
            </a:endParaRPr>
          </a:p>
        </p:txBody>
      </p:sp>
      <p:sp>
        <p:nvSpPr>
          <p:cNvPr id="6" name="Oval 5"/>
          <p:cNvSpPr/>
          <p:nvPr/>
        </p:nvSpPr>
        <p:spPr>
          <a:xfrm>
            <a:off x="1988965" y="1838418"/>
            <a:ext cx="3290312" cy="17281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a:outerShdw blurRad="50800" dist="38100" dir="462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en-US" sz="1800" dirty="0">
              <a:solidFill>
                <a:srgbClr val="FFFFFF"/>
              </a:solidFill>
            </a:endParaRPr>
          </a:p>
        </p:txBody>
      </p:sp>
      <p:pic>
        <p:nvPicPr>
          <p:cNvPr id="7" name="Picture 4" descr="http://www.sapjobsite.com/themes/default/img/s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514" y="2413191"/>
            <a:ext cx="8048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3208920" y="2083009"/>
            <a:ext cx="5854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buClrTx/>
              <a:buSzTx/>
              <a:buFontTx/>
              <a:buNone/>
            </a:pPr>
            <a:r>
              <a:rPr lang="en-US" sz="1400" dirty="0">
                <a:solidFill>
                  <a:srgbClr val="000000"/>
                </a:solidFill>
              </a:rPr>
              <a:t>ERP</a:t>
            </a:r>
          </a:p>
          <a:p>
            <a:pPr algn="ctr">
              <a:spcBef>
                <a:spcPct val="0"/>
              </a:spcBef>
              <a:buClrTx/>
              <a:buSzTx/>
              <a:buFontTx/>
              <a:buNone/>
            </a:pPr>
            <a:r>
              <a:rPr lang="en-US" sz="1400" dirty="0">
                <a:solidFill>
                  <a:srgbClr val="000000"/>
                </a:solidFill>
              </a:rPr>
              <a:t>CRM</a:t>
            </a:r>
          </a:p>
          <a:p>
            <a:pPr algn="ctr">
              <a:spcBef>
                <a:spcPct val="0"/>
              </a:spcBef>
              <a:buClrTx/>
              <a:buSzTx/>
              <a:buFontTx/>
              <a:buNone/>
            </a:pPr>
            <a:r>
              <a:rPr lang="en-US" sz="1400" dirty="0">
                <a:solidFill>
                  <a:srgbClr val="000000"/>
                </a:solidFill>
              </a:rPr>
              <a:t>SRM</a:t>
            </a:r>
          </a:p>
          <a:p>
            <a:pPr algn="ctr">
              <a:spcBef>
                <a:spcPct val="0"/>
              </a:spcBef>
              <a:buClrTx/>
              <a:buSzTx/>
              <a:buFontTx/>
              <a:buNone/>
            </a:pPr>
            <a:r>
              <a:rPr lang="en-US" sz="1400" dirty="0">
                <a:solidFill>
                  <a:srgbClr val="000000"/>
                </a:solidFill>
              </a:rPr>
              <a:t>SCM</a:t>
            </a:r>
          </a:p>
          <a:p>
            <a:pPr algn="ctr">
              <a:spcBef>
                <a:spcPct val="0"/>
              </a:spcBef>
              <a:buClrTx/>
              <a:buSzTx/>
              <a:buFontTx/>
              <a:buNone/>
            </a:pPr>
            <a:r>
              <a:rPr lang="en-US" sz="1400" dirty="0">
                <a:solidFill>
                  <a:srgbClr val="000000"/>
                </a:solidFill>
              </a:rPr>
              <a:t>PLM</a:t>
            </a:r>
          </a:p>
        </p:txBody>
      </p:sp>
      <p:sp>
        <p:nvSpPr>
          <p:cNvPr id="9" name="Rectangle 32"/>
          <p:cNvSpPr>
            <a:spLocks noChangeArrowheads="1"/>
          </p:cNvSpPr>
          <p:nvPr/>
        </p:nvSpPr>
        <p:spPr bwMode="auto">
          <a:xfrm>
            <a:off x="3830862" y="2436951"/>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buClrTx/>
              <a:buSzTx/>
              <a:buFontTx/>
              <a:buNone/>
            </a:pPr>
            <a:r>
              <a:rPr lang="en-US" sz="1200" dirty="0">
                <a:solidFill>
                  <a:srgbClr val="000000"/>
                </a:solidFill>
              </a:rPr>
              <a:t>Enterprise</a:t>
            </a:r>
          </a:p>
          <a:p>
            <a:pPr algn="ctr">
              <a:spcBef>
                <a:spcPct val="0"/>
              </a:spcBef>
              <a:buClrTx/>
              <a:buSzTx/>
              <a:buFontTx/>
              <a:buNone/>
            </a:pPr>
            <a:r>
              <a:rPr lang="en-US" sz="1200" dirty="0">
                <a:solidFill>
                  <a:srgbClr val="000000"/>
                </a:solidFill>
              </a:rPr>
              <a:t>Portal</a:t>
            </a:r>
          </a:p>
        </p:txBody>
      </p:sp>
      <p:sp>
        <p:nvSpPr>
          <p:cNvPr id="10" name="Rectangle 19"/>
          <p:cNvSpPr>
            <a:spLocks noChangeArrowheads="1"/>
          </p:cNvSpPr>
          <p:nvPr/>
        </p:nvSpPr>
        <p:spPr bwMode="auto">
          <a:xfrm>
            <a:off x="4527899" y="3544944"/>
            <a:ext cx="2170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smtClean="0">
                <a:solidFill>
                  <a:srgbClr val="000000"/>
                </a:solidFill>
              </a:rPr>
              <a:t>SAP BusinessObjects</a:t>
            </a:r>
            <a:r>
              <a:rPr lang="en-US" sz="1400" b="1" baseline="30000" dirty="0" smtClean="0">
                <a:solidFill>
                  <a:srgbClr val="000000"/>
                </a:solidFill>
              </a:rPr>
              <a:t>TM</a:t>
            </a:r>
            <a:endParaRPr lang="en-US" sz="1400" b="1" dirty="0">
              <a:solidFill>
                <a:srgbClr val="000000"/>
              </a:solidFill>
            </a:endParaRPr>
          </a:p>
        </p:txBody>
      </p:sp>
      <p:sp>
        <p:nvSpPr>
          <p:cNvPr id="11" name="Rectangle 34"/>
          <p:cNvSpPr>
            <a:spLocks noChangeArrowheads="1"/>
          </p:cNvSpPr>
          <p:nvPr/>
        </p:nvSpPr>
        <p:spPr bwMode="auto">
          <a:xfrm>
            <a:off x="5664086" y="2530877"/>
            <a:ext cx="1429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buClrTx/>
              <a:buSzTx/>
              <a:buFontTx/>
              <a:buNone/>
            </a:pPr>
            <a:r>
              <a:rPr lang="en-US" sz="1600" dirty="0" smtClean="0">
                <a:solidFill>
                  <a:srgbClr val="000000"/>
                </a:solidFill>
              </a:rPr>
              <a:t>SAP HANA</a:t>
            </a:r>
            <a:r>
              <a:rPr lang="en-US" sz="1400" dirty="0" smtClean="0">
                <a:solidFill>
                  <a:srgbClr val="000000"/>
                </a:solidFill>
              </a:rPr>
              <a:t>®</a:t>
            </a:r>
            <a:endParaRPr lang="en-US" sz="1400" dirty="0">
              <a:solidFill>
                <a:srgbClr val="000000"/>
              </a:solidFill>
            </a:endParaRPr>
          </a:p>
        </p:txBody>
      </p:sp>
      <p:sp>
        <p:nvSpPr>
          <p:cNvPr id="12" name="Rectangle 35"/>
          <p:cNvSpPr>
            <a:spLocks noChangeArrowheads="1"/>
          </p:cNvSpPr>
          <p:nvPr/>
        </p:nvSpPr>
        <p:spPr bwMode="auto">
          <a:xfrm>
            <a:off x="3747827" y="3969235"/>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buClrTx/>
              <a:buSzTx/>
              <a:buFontTx/>
              <a:buNone/>
            </a:pPr>
            <a:r>
              <a:rPr lang="en-US" sz="1600" dirty="0">
                <a:solidFill>
                  <a:srgbClr val="000000"/>
                </a:solidFill>
              </a:rPr>
              <a:t>Mobile</a:t>
            </a:r>
          </a:p>
        </p:txBody>
      </p:sp>
      <p:sp>
        <p:nvSpPr>
          <p:cNvPr id="13" name="Rectangle 36"/>
          <p:cNvSpPr>
            <a:spLocks noChangeArrowheads="1"/>
          </p:cNvSpPr>
          <p:nvPr/>
        </p:nvSpPr>
        <p:spPr bwMode="auto">
          <a:xfrm>
            <a:off x="5263479" y="2074637"/>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buClrTx/>
              <a:buSzTx/>
              <a:buFontTx/>
              <a:buNone/>
            </a:pPr>
            <a:r>
              <a:rPr lang="en-US" sz="1600" dirty="0">
                <a:solidFill>
                  <a:srgbClr val="000000"/>
                </a:solidFill>
              </a:rPr>
              <a:t>EPM (BPC)</a:t>
            </a:r>
          </a:p>
        </p:txBody>
      </p:sp>
      <p:pic>
        <p:nvPicPr>
          <p:cNvPr id="14" name="Picture 26" descr="http://ww1.prweb.com/prfiles/2011/10/08/8863474/Syclo_logo_enabling_the_mobile_enterpr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105" y="3959710"/>
            <a:ext cx="11572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saphack.files.wordpress.com/2012/06/sybasesap_final_logo_blk.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5252" y="3698821"/>
            <a:ext cx="858839"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ih.constantcontact.com/fs003/1105747634463/img/111.gif?a=11100622871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303" y="2990958"/>
            <a:ext cx="766452" cy="46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www.mydbsync.com/files/images/salesforce.jpg"/>
          <p:cNvPicPr>
            <a:picLocks noChangeAspect="1" noChangeArrowheads="1"/>
          </p:cNvPicPr>
          <p:nvPr/>
        </p:nvPicPr>
        <p:blipFill>
          <a:blip r:embed="rId8" cstate="print">
            <a:extLst>
              <a:ext uri="{28A0092B-C50C-407E-A947-70E740481C1C}">
                <a14:useLocalDpi xmlns:a14="http://schemas.microsoft.com/office/drawing/2010/main" val="0"/>
              </a:ext>
            </a:extLst>
          </a:blip>
          <a:srcRect r="7967"/>
          <a:stretch>
            <a:fillRect/>
          </a:stretch>
        </p:blipFill>
        <p:spPr bwMode="auto">
          <a:xfrm>
            <a:off x="8117049" y="2992337"/>
            <a:ext cx="149383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empowerconsultancy.com/logos1/Teamcenter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2645" y="3956488"/>
            <a:ext cx="128905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http://www.visusllc.com/images/platform-logos/red-prairie-logo.gif"/>
          <p:cNvPicPr>
            <a:picLocks noChangeAspect="1" noChangeArrowheads="1"/>
          </p:cNvPicPr>
          <p:nvPr/>
        </p:nvPicPr>
        <p:blipFill>
          <a:blip r:embed="rId10" cstate="print">
            <a:extLst>
              <a:ext uri="{28A0092B-C50C-407E-A947-70E740481C1C}">
                <a14:useLocalDpi xmlns:a14="http://schemas.microsoft.com/office/drawing/2010/main" val="0"/>
              </a:ext>
            </a:extLst>
          </a:blip>
          <a:srcRect l="5054" t="18372" r="5206" b="18823"/>
          <a:stretch>
            <a:fillRect/>
          </a:stretch>
        </p:blipFill>
        <p:spPr bwMode="auto">
          <a:xfrm>
            <a:off x="7788184" y="3650148"/>
            <a:ext cx="15478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http://www.bellwood.ru/images/ibm_maximo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2169" y="4543073"/>
            <a:ext cx="1608139" cy="393700"/>
          </a:xfrm>
          <a:prstGeom prst="rect">
            <a:avLst/>
          </a:prstGeom>
          <a:noFill/>
          <a:ln w="63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6" descr="https://www.eiseverywhere.com/file_uploads/0d5b53e79c752006afe69984088e1fb7_logo-workday.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97900" y="4591711"/>
            <a:ext cx="11144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ttp://www.newhorizons.com/LOCALWEBADMIN/images/306/outlines/partner%20images/logo-oracle-large.jpg"/>
          <p:cNvPicPr>
            <a:picLocks noChangeAspect="1" noChangeArrowheads="1"/>
          </p:cNvPicPr>
          <p:nvPr/>
        </p:nvPicPr>
        <p:blipFill>
          <a:blip r:embed="rId13">
            <a:extLst>
              <a:ext uri="{28A0092B-C50C-407E-A947-70E740481C1C}">
                <a14:useLocalDpi xmlns:a14="http://schemas.microsoft.com/office/drawing/2010/main" val="0"/>
              </a:ext>
            </a:extLst>
          </a:blip>
          <a:srcRect l="4178" r="6749" b="18028"/>
          <a:stretch>
            <a:fillRect/>
          </a:stretch>
        </p:blipFill>
        <p:spPr bwMode="auto">
          <a:xfrm>
            <a:off x="4459949" y="5171641"/>
            <a:ext cx="13938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80658" y="4540229"/>
            <a:ext cx="101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http://community.websense.com/cfs-file.ashx/__key/CommunityServer.Blogs.Components.WeblogFiles/cs.logos/8030.kronos_5B00_1_5D00_.jpg"/>
          <p:cNvPicPr>
            <a:picLocks noChangeAspect="1" noChangeArrowheads="1"/>
          </p:cNvPicPr>
          <p:nvPr/>
        </p:nvPicPr>
        <p:blipFill>
          <a:blip r:embed="rId15">
            <a:extLst>
              <a:ext uri="{28A0092B-C50C-407E-A947-70E740481C1C}">
                <a14:useLocalDpi xmlns:a14="http://schemas.microsoft.com/office/drawing/2010/main" val="0"/>
              </a:ext>
            </a:extLst>
          </a:blip>
          <a:srcRect l="3651" t="7304" r="6268" b="22827"/>
          <a:stretch>
            <a:fillRect/>
          </a:stretch>
        </p:blipFill>
        <p:spPr bwMode="auto">
          <a:xfrm>
            <a:off x="7960665" y="2530891"/>
            <a:ext cx="112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723519cc-080f-4581-b41d-e2e05dc1611a}_SN_logo_red_gray_1205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38047" y="2098516"/>
            <a:ext cx="1259800" cy="216999"/>
          </a:xfrm>
          <a:prstGeom prst="rect">
            <a:avLst/>
          </a:prstGeom>
        </p:spPr>
      </p:pic>
      <p:pic>
        <p:nvPicPr>
          <p:cNvPr id="26" name="Picture 2" descr="ManhattanAssoc"/>
          <p:cNvPicPr>
            <a:picLocks noChangeAspect="1" noChangeArrowheads="1"/>
          </p:cNvPicPr>
          <p:nvPr/>
        </p:nvPicPr>
        <p:blipFill rotWithShape="1">
          <a:blip r:embed="rId17">
            <a:extLst>
              <a:ext uri="{28A0092B-C50C-407E-A947-70E740481C1C}">
                <a14:useLocalDpi xmlns:a14="http://schemas.microsoft.com/office/drawing/2010/main" val="0"/>
              </a:ext>
            </a:extLst>
          </a:blip>
          <a:srcRect l="2992" t="30393" r="4445" b="42888"/>
          <a:stretch/>
        </p:blipFill>
        <p:spPr bwMode="auto">
          <a:xfrm>
            <a:off x="3294668" y="4864005"/>
            <a:ext cx="1465880" cy="2203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gigaom2.files.wordpress.com/2011/08/java-logo.jpg?w=300&amp;h=184"/>
          <p:cNvPicPr>
            <a:picLocks noChangeAspect="1" noChangeArrowheads="1"/>
          </p:cNvPicPr>
          <p:nvPr/>
        </p:nvPicPr>
        <p:blipFill>
          <a:blip r:embed="rId18">
            <a:extLst>
              <a:ext uri="{28A0092B-C50C-407E-A947-70E740481C1C}">
                <a14:useLocalDpi xmlns:a14="http://schemas.microsoft.com/office/drawing/2010/main" val="0"/>
              </a:ext>
            </a:extLst>
          </a:blip>
          <a:srcRect r="6773" b="7454"/>
          <a:stretch>
            <a:fillRect/>
          </a:stretch>
        </p:blipFill>
        <p:spPr bwMode="auto">
          <a:xfrm>
            <a:off x="9336004" y="4730413"/>
            <a:ext cx="936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http://3.bp.blogspot.com/-XMz4__rTTbQ/UO2WIfp15SI/AAAAAAAAAms/I_l-bGb4Oxs/s1600/cpp-logo-dribbble.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42645" y="2130616"/>
            <a:ext cx="5381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www.w3.org/html/logo/downloads/HTML5_Logo_256.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431369" y="2670854"/>
            <a:ext cx="642939"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http://onceuponasketch.com/wp-content/uploads/2012/11/Adobe-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700865" y="3461445"/>
            <a:ext cx="5730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 descr="http://istacee.files.wordpress.com/2012/01/crystal_reports.jpg"/>
          <p:cNvPicPr>
            <a:picLocks noChangeAspect="1" noChangeArrowheads="1"/>
          </p:cNvPicPr>
          <p:nvPr/>
        </p:nvPicPr>
        <p:blipFill>
          <a:blip r:embed="rId23" cstate="print">
            <a:extLst>
              <a:ext uri="{28A0092B-C50C-407E-A947-70E740481C1C}">
                <a14:useLocalDpi xmlns:a14="http://schemas.microsoft.com/office/drawing/2010/main" val="0"/>
              </a:ext>
            </a:extLst>
          </a:blip>
          <a:srcRect l="3355" t="6145" r="2432" b="6395"/>
          <a:stretch>
            <a:fillRect/>
          </a:stretch>
        </p:blipFill>
        <p:spPr bwMode="auto">
          <a:xfrm>
            <a:off x="5392737" y="5583971"/>
            <a:ext cx="12160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http://www.iprovit.com/wp-content/uploads/2012/06/Microsoft-Office-Logo.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43255" y="5449133"/>
            <a:ext cx="10541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50"/>
          <p:cNvGrpSpPr>
            <a:grpSpLocks/>
          </p:cNvGrpSpPr>
          <p:nvPr/>
        </p:nvGrpSpPr>
        <p:grpSpPr bwMode="auto">
          <a:xfrm>
            <a:off x="9994801" y="4182745"/>
            <a:ext cx="1056700" cy="716567"/>
            <a:chOff x="5708121" y="3167144"/>
            <a:chExt cx="1145009" cy="806526"/>
          </a:xfrm>
        </p:grpSpPr>
        <p:pic>
          <p:nvPicPr>
            <p:cNvPr id="34" name="Picture 6" descr="http://blogs.adobe.com/digitalmedia/files/2011/06/Flex-Logo.pn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89159" y="3167144"/>
              <a:ext cx="584017" cy="58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2"/>
            <p:cNvSpPr>
              <a:spLocks noChangeArrowheads="1"/>
            </p:cNvSpPr>
            <p:nvPr/>
          </p:nvSpPr>
          <p:spPr bwMode="auto">
            <a:xfrm>
              <a:off x="5708121" y="3679217"/>
              <a:ext cx="1145009" cy="29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ClrTx/>
                <a:buSzTx/>
                <a:buFontTx/>
                <a:buNone/>
              </a:pPr>
              <a:r>
                <a:rPr lang="en-US" sz="1100" b="1" dirty="0">
                  <a:solidFill>
                    <a:srgbClr val="0B2643"/>
                  </a:solidFill>
                </a:rPr>
                <a:t>Adobe Flex</a:t>
              </a:r>
            </a:p>
          </p:txBody>
        </p:sp>
      </p:grpSp>
      <p:pic>
        <p:nvPicPr>
          <p:cNvPr id="36" name="Picture 16" descr="http://blogs.microsoft.co.il/blogs/justinangel/blogDisplayFiles/SilverlightLogo.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66461" y="5619253"/>
            <a:ext cx="563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http://www.amadeusconsulting.com/images/default-album/microsoft-netupdated.png?sfvrsn=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19277" y="5119947"/>
            <a:ext cx="4730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 descr="http://www.vsszone.com/wp-content/uploads/2012/08/iphone-logo-460x280.jpg"/>
          <p:cNvPicPr>
            <a:picLocks noChangeAspect="1" noChangeArrowheads="1"/>
          </p:cNvPicPr>
          <p:nvPr/>
        </p:nvPicPr>
        <p:blipFill>
          <a:blip r:embed="rId29" cstate="print">
            <a:extLst>
              <a:ext uri="{28A0092B-C50C-407E-A947-70E740481C1C}">
                <a14:useLocalDpi xmlns:a14="http://schemas.microsoft.com/office/drawing/2010/main" val="0"/>
              </a:ext>
            </a:extLst>
          </a:blip>
          <a:srcRect t="14017" b="17058"/>
          <a:stretch>
            <a:fillRect/>
          </a:stretch>
        </p:blipFill>
        <p:spPr bwMode="auto">
          <a:xfrm>
            <a:off x="4322792" y="5702440"/>
            <a:ext cx="8747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http://www.deviantart.com/download/325983824/android_logo_by_undeerground-d5e2yq8.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69829" y="5549681"/>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42" name="Slide Number Placeholder 41"/>
          <p:cNvSpPr>
            <a:spLocks noGrp="1"/>
          </p:cNvSpPr>
          <p:nvPr>
            <p:ph type="sldNum" sz="quarter" idx="12"/>
          </p:nvPr>
        </p:nvSpPr>
        <p:spPr/>
        <p:txBody>
          <a:bodyPr/>
          <a:lstStyle/>
          <a:p>
            <a:fld id="{8393D94E-7E09-4F45-B07D-9EA4F73FFE10}" type="slidenum">
              <a:rPr lang="en-US" smtClean="0"/>
              <a:t>20</a:t>
            </a:fld>
            <a:endParaRPr lang="en-US"/>
          </a:p>
        </p:txBody>
      </p:sp>
      <p:pic>
        <p:nvPicPr>
          <p:cNvPr id="41" name="Picture 4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6408944"/>
            <a:ext cx="3352800" cy="457200"/>
          </a:xfrm>
          <a:prstGeom prst="rect">
            <a:avLst/>
          </a:prstGeom>
        </p:spPr>
      </p:pic>
    </p:spTree>
    <p:extLst>
      <p:ext uri="{BB962C8B-B14F-4D97-AF65-F5344CB8AC3E}">
        <p14:creationId xmlns:p14="http://schemas.microsoft.com/office/powerpoint/2010/main" val="26372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600" b="1" dirty="0" smtClean="0">
                <a:latin typeface="Georgia" panose="02040502050405020303" pitchFamily="18" charset="0"/>
              </a:rPr>
              <a:t>KPIs </a:t>
            </a:r>
            <a:r>
              <a:rPr lang="en-US" sz="3600" b="1" dirty="0">
                <a:latin typeface="Georgia" panose="02040502050405020303" pitchFamily="18" charset="0"/>
              </a:rPr>
              <a:t>for Investments in Automation </a:t>
            </a:r>
            <a:r>
              <a:rPr lang="en-US" sz="3600" b="1" dirty="0" smtClean="0">
                <a:latin typeface="Georgia" panose="02040502050405020303" pitchFamily="18" charset="0"/>
              </a:rPr>
              <a:t>Infrastructure</a:t>
            </a: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pPr marL="0" indent="0">
              <a:buNone/>
            </a:pPr>
            <a:endParaRPr lang="en-US" sz="2400" dirty="0" smtClean="0"/>
          </a:p>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Here </a:t>
            </a:r>
            <a:r>
              <a:rPr lang="en-US" sz="2000" dirty="0">
                <a:latin typeface="Verdana" panose="020B0604030504040204" pitchFamily="34" charset="0"/>
                <a:ea typeface="Verdana" panose="020B0604030504040204" pitchFamily="34" charset="0"/>
                <a:cs typeface="Verdana" panose="020B0604030504040204" pitchFamily="34" charset="0"/>
              </a:rPr>
              <a:t>are 5 KPIs that should be considered when evaluating the ROI of projects in automated business process validation: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Acceleration in project timelines (deployment time for new technologies)</a:t>
            </a:r>
          </a:p>
          <a:p>
            <a:r>
              <a:rPr lang="en-US" sz="2000" dirty="0">
                <a:latin typeface="Verdana" panose="020B0604030504040204" pitchFamily="34" charset="0"/>
                <a:ea typeface="Verdana" panose="020B0604030504040204" pitchFamily="34" charset="0"/>
                <a:cs typeface="Verdana" panose="020B0604030504040204" pitchFamily="34" charset="0"/>
              </a:rPr>
              <a:t>L</a:t>
            </a:r>
            <a:r>
              <a:rPr lang="en-US" sz="2000" dirty="0" smtClean="0">
                <a:latin typeface="Verdana" panose="020B0604030504040204" pitchFamily="34" charset="0"/>
                <a:ea typeface="Verdana" panose="020B0604030504040204" pitchFamily="34" charset="0"/>
                <a:cs typeface="Verdana" panose="020B0604030504040204" pitchFamily="34" charset="0"/>
              </a:rPr>
              <a:t>ength </a:t>
            </a:r>
            <a:r>
              <a:rPr lang="en-US" sz="2000" dirty="0">
                <a:latin typeface="Verdana" panose="020B0604030504040204" pitchFamily="34" charset="0"/>
                <a:ea typeface="Verdana" panose="020B0604030504040204" pitchFamily="34" charset="0"/>
                <a:cs typeface="Verdana" panose="020B0604030504040204" pitchFamily="34" charset="0"/>
              </a:rPr>
              <a:t>of test cycles</a:t>
            </a:r>
          </a:p>
          <a:p>
            <a:r>
              <a:rPr lang="en-US" sz="2000" dirty="0" smtClean="0">
                <a:latin typeface="Verdana" panose="020B0604030504040204" pitchFamily="34" charset="0"/>
                <a:ea typeface="Verdana" panose="020B0604030504040204" pitchFamily="34" charset="0"/>
                <a:cs typeface="Verdana" panose="020B0604030504040204" pitchFamily="34" charset="0"/>
              </a:rPr>
              <a:t>Reduction </a:t>
            </a:r>
            <a:r>
              <a:rPr lang="en-US" sz="2000" dirty="0">
                <a:latin typeface="Verdana" panose="020B0604030504040204" pitchFamily="34" charset="0"/>
                <a:ea typeface="Verdana" panose="020B0604030504040204" pitchFamily="34" charset="0"/>
                <a:cs typeface="Verdana" panose="020B0604030504040204" pitchFamily="34" charset="0"/>
              </a:rPr>
              <a:t>in customer-impacting defects</a:t>
            </a:r>
          </a:p>
          <a:p>
            <a:r>
              <a:rPr lang="en-US" sz="2000" dirty="0" smtClean="0">
                <a:latin typeface="Verdana" panose="020B0604030504040204" pitchFamily="34" charset="0"/>
                <a:ea typeface="Verdana" panose="020B0604030504040204" pitchFamily="34" charset="0"/>
                <a:cs typeface="Verdana" panose="020B0604030504040204" pitchFamily="34" charset="0"/>
              </a:rPr>
              <a:t>Hours </a:t>
            </a:r>
            <a:r>
              <a:rPr lang="en-US" sz="2000" dirty="0">
                <a:latin typeface="Verdana" panose="020B0604030504040204" pitchFamily="34" charset="0"/>
                <a:ea typeface="Verdana" panose="020B0604030504040204" pitchFamily="34" charset="0"/>
                <a:cs typeface="Verdana" panose="020B0604030504040204" pitchFamily="34" charset="0"/>
              </a:rPr>
              <a:t>of reduction in staff effort</a:t>
            </a:r>
          </a:p>
          <a:p>
            <a:r>
              <a:rPr lang="en-US" sz="2000" dirty="0" smtClean="0">
                <a:latin typeface="Verdana" panose="020B0604030504040204" pitchFamily="34" charset="0"/>
                <a:ea typeface="Verdana" panose="020B0604030504040204" pitchFamily="34" charset="0"/>
                <a:cs typeface="Verdana" panose="020B0604030504040204" pitchFamily="34" charset="0"/>
              </a:rPr>
              <a:t>Team </a:t>
            </a:r>
            <a:r>
              <a:rPr lang="en-US" sz="2000" dirty="0">
                <a:latin typeface="Verdana" panose="020B0604030504040204" pitchFamily="34" charset="0"/>
                <a:ea typeface="Verdana" panose="020B0604030504040204" pitchFamily="34" charset="0"/>
                <a:cs typeface="Verdana" panose="020B0604030504040204" pitchFamily="34" charset="0"/>
              </a:rPr>
              <a:t>throughput (number of projects delivered with the same resources)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21</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jhemleymarketing.com/wp-content/uploads/2014/05/iStock_000028694070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7712" t="9693" r="6326"/>
          <a:stretch/>
        </p:blipFill>
        <p:spPr bwMode="auto">
          <a:xfrm>
            <a:off x="600077" y="3348025"/>
            <a:ext cx="4674209" cy="29795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7403" y="619858"/>
            <a:ext cx="4576596" cy="1384995"/>
          </a:xfrm>
          <a:prstGeom prst="rect">
            <a:avLst/>
          </a:prstGeom>
          <a:noFill/>
        </p:spPr>
        <p:txBody>
          <a:bodyPr wrap="square" rtlCol="0">
            <a:spAutoFit/>
          </a:bodyPr>
          <a:lstStyle/>
          <a:p>
            <a:r>
              <a:rPr lang="en-US" sz="3200" b="1" dirty="0" smtClean="0">
                <a:ln w="0"/>
                <a:effectLst>
                  <a:outerShdw blurRad="38100" dist="19050" dir="2700000" algn="tl" rotWithShape="0">
                    <a:schemeClr val="dk1">
                      <a:alpha val="40000"/>
                    </a:schemeClr>
                  </a:outerShdw>
                </a:effectLst>
                <a:latin typeface="Georgia" panose="02040502050405020303" pitchFamily="18" charset="0"/>
                <a:cs typeface="Arial"/>
              </a:rPr>
              <a:t>Proven</a:t>
            </a:r>
            <a:endParaRPr lang="de-DE" sz="3200" b="1" dirty="0" smtClean="0">
              <a:ln w="0"/>
              <a:effectLst>
                <a:outerShdw blurRad="38100" dist="19050" dir="2700000" algn="tl" rotWithShape="0">
                  <a:schemeClr val="dk1">
                    <a:alpha val="40000"/>
                  </a:schemeClr>
                </a:outerShdw>
              </a:effectLst>
              <a:latin typeface="Georgia" panose="02040502050405020303" pitchFamily="18" charset="0"/>
              <a:cs typeface="Arial"/>
            </a:endParaRPr>
          </a:p>
          <a:p>
            <a:r>
              <a:rPr lang="de-DE" sz="3200" b="1" dirty="0" smtClean="0">
                <a:ln w="0"/>
                <a:effectLst>
                  <a:outerShdw blurRad="38100" dist="19050" dir="2700000" algn="tl" rotWithShape="0">
                    <a:schemeClr val="dk1">
                      <a:alpha val="40000"/>
                    </a:schemeClr>
                  </a:outerShdw>
                </a:effectLst>
                <a:latin typeface="Georgia" panose="02040502050405020303" pitchFamily="18" charset="0"/>
                <a:cs typeface="Arial"/>
              </a:rPr>
              <a:t>Business Benefits</a:t>
            </a:r>
          </a:p>
          <a:p>
            <a:endParaRPr lang="en-US" sz="2000" dirty="0">
              <a:solidFill>
                <a:schemeClr val="bg2"/>
              </a:solidFill>
              <a:latin typeface="Arial"/>
              <a:cs typeface="Arial"/>
            </a:endParaRPr>
          </a:p>
        </p:txBody>
      </p:sp>
      <p:grpSp>
        <p:nvGrpSpPr>
          <p:cNvPr id="3" name="Group 2"/>
          <p:cNvGrpSpPr/>
          <p:nvPr/>
        </p:nvGrpSpPr>
        <p:grpSpPr>
          <a:xfrm>
            <a:off x="5534913" y="1088687"/>
            <a:ext cx="5428363" cy="1030418"/>
            <a:chOff x="2292432" y="1212510"/>
            <a:chExt cx="5428362" cy="1030418"/>
          </a:xfrm>
        </p:grpSpPr>
        <p:sp>
          <p:nvSpPr>
            <p:cNvPr id="4" name="TextBox 3"/>
            <p:cNvSpPr txBox="1"/>
            <p:nvPr/>
          </p:nvSpPr>
          <p:spPr>
            <a:xfrm>
              <a:off x="2292432" y="1842818"/>
              <a:ext cx="5428362" cy="400110"/>
            </a:xfrm>
            <a:prstGeom prst="rect">
              <a:avLst/>
            </a:prstGeom>
            <a:noFill/>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Optimized Business </a:t>
              </a:r>
              <a:r>
                <a:rPr lang="en-US" sz="2000" b="1" dirty="0">
                  <a:latin typeface="Verdana" panose="020B0604030504040204" pitchFamily="34" charset="0"/>
                  <a:ea typeface="Verdana" panose="020B0604030504040204" pitchFamily="34" charset="0"/>
                  <a:cs typeface="Verdana" panose="020B0604030504040204" pitchFamily="34" charset="0"/>
                </a:rPr>
                <a:t>P</a:t>
              </a:r>
              <a:r>
                <a:rPr lang="en-US" sz="2000" b="1" dirty="0" smtClean="0">
                  <a:latin typeface="Verdana" panose="020B0604030504040204" pitchFamily="34" charset="0"/>
                  <a:ea typeface="Verdana" panose="020B0604030504040204" pitchFamily="34" charset="0"/>
                  <a:cs typeface="Verdana" panose="020B0604030504040204" pitchFamily="34" charset="0"/>
                </a:rPr>
                <a:t>rocesses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375536" y="1212510"/>
              <a:ext cx="4585877" cy="646331"/>
            </a:xfrm>
            <a:prstGeom prst="rect">
              <a:avLst/>
            </a:prstGeom>
          </p:spPr>
          <p:txBody>
            <a:bodyPr wrap="square">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Efficient discovery, deeper understanding</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p:cNvGrpSpPr/>
          <p:nvPr/>
        </p:nvGrpSpPr>
        <p:grpSpPr>
          <a:xfrm>
            <a:off x="5534913" y="2737637"/>
            <a:ext cx="4500251" cy="748174"/>
            <a:chOff x="4047107" y="2525288"/>
            <a:chExt cx="4500250" cy="748174"/>
          </a:xfrm>
        </p:grpSpPr>
        <p:sp>
          <p:nvSpPr>
            <p:cNvPr id="8" name="TextBox 7"/>
            <p:cNvSpPr txBox="1"/>
            <p:nvPr/>
          </p:nvSpPr>
          <p:spPr>
            <a:xfrm>
              <a:off x="4065422" y="2750242"/>
              <a:ext cx="4481935" cy="523220"/>
            </a:xfrm>
            <a:prstGeom prst="rect">
              <a:avLst/>
            </a:prstGeom>
            <a:noFill/>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Shorter</a:t>
              </a:r>
              <a:r>
                <a:rPr lang="en-US" sz="2800" dirty="0" smtClean="0">
                  <a:solidFill>
                    <a:schemeClr val="tx2"/>
                  </a:solidFill>
                  <a:latin typeface="Arial"/>
                  <a:cs typeface="Arial"/>
                </a:rPr>
                <a:t> </a:t>
              </a:r>
              <a:r>
                <a:rPr lang="en-US" sz="2000" b="1" dirty="0" smtClean="0">
                  <a:latin typeface="Verdana" panose="020B0604030504040204" pitchFamily="34" charset="0"/>
                  <a:ea typeface="Verdana" panose="020B0604030504040204" pitchFamily="34" charset="0"/>
                  <a:cs typeface="Verdana" panose="020B0604030504040204" pitchFamily="34" charset="0"/>
                </a:rPr>
                <a:t>Project Timelines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047107" y="2525288"/>
              <a:ext cx="2899120" cy="369332"/>
            </a:xfrm>
            <a:prstGeom prst="rect">
              <a:avLst/>
            </a:prstGeom>
          </p:spPr>
          <p:txBody>
            <a:bodyPr wrap="square">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Faster</a:t>
              </a:r>
              <a:r>
                <a:rPr lang="en-US" dirty="0" smtClean="0">
                  <a:solidFill>
                    <a:srgbClr val="9C9EA1"/>
                  </a:solidFill>
                  <a:cs typeface="Arial"/>
                </a:rPr>
                <a:t> </a:t>
              </a:r>
              <a:r>
                <a:rPr lang="en-US" dirty="0" smtClean="0">
                  <a:latin typeface="Verdana" panose="020B0604030504040204" pitchFamily="34" charset="0"/>
                  <a:ea typeface="Verdana" panose="020B0604030504040204" pitchFamily="34" charset="0"/>
                  <a:cs typeface="Verdana" panose="020B0604030504040204" pitchFamily="34" charset="0"/>
                </a:rPr>
                <a:t>innovation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p:cNvGrpSpPr/>
          <p:nvPr/>
        </p:nvGrpSpPr>
        <p:grpSpPr>
          <a:xfrm>
            <a:off x="5534914" y="3810001"/>
            <a:ext cx="4585877" cy="964032"/>
            <a:chOff x="5648234" y="3138637"/>
            <a:chExt cx="4561254" cy="964032"/>
          </a:xfrm>
        </p:grpSpPr>
        <p:sp>
          <p:nvSpPr>
            <p:cNvPr id="10" name="TextBox 9"/>
            <p:cNvSpPr txBox="1"/>
            <p:nvPr/>
          </p:nvSpPr>
          <p:spPr>
            <a:xfrm>
              <a:off x="5648234" y="3702559"/>
              <a:ext cx="4561254" cy="400110"/>
            </a:xfrm>
            <a:prstGeom prst="rect">
              <a:avLst/>
            </a:prstGeom>
            <a:noFill/>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Higher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b="1" dirty="0" smtClean="0">
                  <a:latin typeface="Verdana" panose="020B0604030504040204" pitchFamily="34" charset="0"/>
                  <a:ea typeface="Verdana" panose="020B0604030504040204" pitchFamily="34" charset="0"/>
                  <a:cs typeface="Verdana" panose="020B0604030504040204" pitchFamily="34" charset="0"/>
                </a:rPr>
                <a:t>Quality</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b="1" dirty="0" smtClean="0">
                  <a:latin typeface="Verdana" panose="020B0604030504040204" pitchFamily="34" charset="0"/>
                  <a:ea typeface="Verdana" panose="020B0604030504040204" pitchFamily="34" charset="0"/>
                  <a:cs typeface="Verdana" panose="020B0604030504040204" pitchFamily="34" charset="0"/>
                </a:rPr>
                <a:t>Execution</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5690819" y="3138637"/>
              <a:ext cx="4476084" cy="646331"/>
            </a:xfrm>
            <a:prstGeom prst="rect">
              <a:avLst/>
            </a:prstGeom>
          </p:spPr>
          <p:txBody>
            <a:bodyPr wrap="square">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Reduced technology risk, fewer defects</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p:cNvGrpSpPr/>
          <p:nvPr/>
        </p:nvGrpSpPr>
        <p:grpSpPr>
          <a:xfrm>
            <a:off x="5534914" y="5229506"/>
            <a:ext cx="4752087" cy="881849"/>
            <a:chOff x="7572375" y="4419507"/>
            <a:chExt cx="4752087" cy="704251"/>
          </a:xfrm>
        </p:grpSpPr>
        <p:sp>
          <p:nvSpPr>
            <p:cNvPr id="12" name="TextBox 11"/>
            <p:cNvSpPr txBox="1"/>
            <p:nvPr/>
          </p:nvSpPr>
          <p:spPr>
            <a:xfrm>
              <a:off x="7572375" y="4804227"/>
              <a:ext cx="4481934" cy="319531"/>
            </a:xfrm>
            <a:prstGeom prst="rect">
              <a:avLst/>
            </a:prstGeom>
            <a:noFill/>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Lower Costs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7572375" y="4419507"/>
              <a:ext cx="4752087" cy="294951"/>
            </a:xfrm>
            <a:prstGeom prst="rect">
              <a:avLst/>
            </a:prstGeom>
          </p:spPr>
          <p:txBody>
            <a:bodyPr wrap="square">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Improved operational efficiency</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17" name="Slide Number Placeholder 16"/>
          <p:cNvSpPr>
            <a:spLocks noGrp="1"/>
          </p:cNvSpPr>
          <p:nvPr>
            <p:ph type="sldNum" sz="quarter" idx="12"/>
          </p:nvPr>
        </p:nvSpPr>
        <p:spPr/>
        <p:txBody>
          <a:bodyPr/>
          <a:lstStyle/>
          <a:p>
            <a:fld id="{8393D94E-7E09-4F45-B07D-9EA4F73FFE10}" type="slidenum">
              <a:rPr lang="en-US" smtClean="0"/>
              <a:t>22</a:t>
            </a:fld>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3208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254" y="539042"/>
            <a:ext cx="9578986" cy="1325563"/>
          </a:xfrm>
        </p:spPr>
        <p:txBody>
          <a:bodyPr>
            <a:normAutofit/>
          </a:bodyPr>
          <a:lstStyle/>
          <a:p>
            <a:r>
              <a:rPr lang="en-US" sz="3200" b="1" dirty="0">
                <a:latin typeface="Georgia" panose="02040502050405020303" pitchFamily="18" charset="0"/>
              </a:rPr>
              <a:t>IDC Worksoft Customer Survey and ROI Analysis Demographics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63" t="29854" r="19373" b="13200"/>
          <a:stretch/>
        </p:blipFill>
        <p:spPr bwMode="auto">
          <a:xfrm>
            <a:off x="342254" y="2255434"/>
            <a:ext cx="7598009" cy="394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http://anythingbutiphone.com/wp-content/uploads/2011/06/IDC-Logo-560x22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1720" y="2084953"/>
            <a:ext cx="2299421" cy="91976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524559" y="2972622"/>
            <a:ext cx="3293740" cy="2894778"/>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cs typeface="Estrangelo Edessa" panose="03080600000000000000" pitchFamily="66" charset="0"/>
            </a:endParaRPr>
          </a:p>
        </p:txBody>
      </p:sp>
      <p:sp>
        <p:nvSpPr>
          <p:cNvPr id="6" name="TextBox 35"/>
          <p:cNvSpPr txBox="1">
            <a:spLocks noChangeArrowheads="1"/>
          </p:cNvSpPr>
          <p:nvPr/>
        </p:nvSpPr>
        <p:spPr bwMode="auto">
          <a:xfrm>
            <a:off x="8096090" y="2972622"/>
            <a:ext cx="40959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5400" dirty="0" smtClean="0">
                <a:solidFill>
                  <a:schemeClr val="bg1"/>
                </a:solidFill>
                <a:latin typeface="+mj-lt"/>
                <a:cs typeface="Estrangelo Edessa" panose="03080600000000000000" pitchFamily="66" charset="0"/>
              </a:rPr>
              <a:t>$11.4M</a:t>
            </a:r>
            <a:endParaRPr lang="en-US" altLang="en-US" sz="5400" dirty="0">
              <a:solidFill>
                <a:schemeClr val="bg1"/>
              </a:solidFill>
              <a:latin typeface="+mj-lt"/>
              <a:cs typeface="Estrangelo Edessa" panose="03080600000000000000" pitchFamily="66" charset="0"/>
            </a:endParaRPr>
          </a:p>
        </p:txBody>
      </p:sp>
      <p:sp>
        <p:nvSpPr>
          <p:cNvPr id="7" name="TextBox 37"/>
          <p:cNvSpPr txBox="1">
            <a:spLocks noChangeArrowheads="1"/>
          </p:cNvSpPr>
          <p:nvPr/>
        </p:nvSpPr>
        <p:spPr bwMode="auto">
          <a:xfrm>
            <a:off x="8669841" y="3786379"/>
            <a:ext cx="30031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dirty="0" smtClean="0">
                <a:solidFill>
                  <a:schemeClr val="bg1"/>
                </a:solidFill>
                <a:latin typeface="+mj-lt"/>
                <a:cs typeface="Estrangelo Edessa" panose="03080600000000000000" pitchFamily="66" charset="0"/>
              </a:rPr>
              <a:t>Net Present Value</a:t>
            </a:r>
          </a:p>
          <a:p>
            <a:pPr algn="ctr" eaLnBrk="1" hangingPunct="1"/>
            <a:r>
              <a:rPr lang="en-US" altLang="en-US" dirty="0">
                <a:solidFill>
                  <a:schemeClr val="bg1"/>
                </a:solidFill>
                <a:latin typeface="+mj-lt"/>
                <a:cs typeface="Estrangelo Edessa" panose="03080600000000000000" pitchFamily="66" charset="0"/>
              </a:rPr>
              <a:t>o</a:t>
            </a:r>
            <a:r>
              <a:rPr lang="en-US" altLang="en-US" dirty="0" smtClean="0">
                <a:solidFill>
                  <a:schemeClr val="bg1"/>
                </a:solidFill>
                <a:latin typeface="+mj-lt"/>
                <a:cs typeface="Estrangelo Edessa" panose="03080600000000000000" pitchFamily="66" charset="0"/>
              </a:rPr>
              <a:t>f Worksoft Certify®</a:t>
            </a:r>
          </a:p>
        </p:txBody>
      </p:sp>
      <p:sp>
        <p:nvSpPr>
          <p:cNvPr id="8" name="Rectangle 7"/>
          <p:cNvSpPr/>
          <p:nvPr/>
        </p:nvSpPr>
        <p:spPr>
          <a:xfrm>
            <a:off x="8648019" y="5352508"/>
            <a:ext cx="3170280" cy="307777"/>
          </a:xfrm>
          <a:prstGeom prst="rect">
            <a:avLst/>
          </a:prstGeom>
        </p:spPr>
        <p:txBody>
          <a:bodyPr wrap="square">
            <a:spAutoFit/>
          </a:bodyPr>
          <a:lstStyle/>
          <a:p>
            <a:pPr algn="ctr"/>
            <a:r>
              <a:rPr lang="en-US" altLang="en-US" sz="1400" dirty="0">
                <a:solidFill>
                  <a:schemeClr val="accent3">
                    <a:lumMod val="60000"/>
                    <a:lumOff val="40000"/>
                  </a:schemeClr>
                </a:solidFill>
                <a:latin typeface="+mj-lt"/>
                <a:cs typeface="Estrangelo Edessa" panose="03080600000000000000" pitchFamily="66" charset="0"/>
              </a:rPr>
              <a:t>1 Year Payback Period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10" name="Slide Number Placeholder 9"/>
          <p:cNvSpPr>
            <a:spLocks noGrp="1"/>
          </p:cNvSpPr>
          <p:nvPr>
            <p:ph type="sldNum" sz="quarter" idx="12"/>
          </p:nvPr>
        </p:nvSpPr>
        <p:spPr/>
        <p:txBody>
          <a:bodyPr/>
          <a:lstStyle/>
          <a:p>
            <a:fld id="{8393D94E-7E09-4F45-B07D-9EA4F73FFE10}" type="slidenum">
              <a:rPr lang="en-US" smtClean="0"/>
              <a:t>23</a:t>
            </a:fld>
            <a:endParaRPr lang="en-US"/>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348474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3535" y="-80698"/>
            <a:ext cx="4576596" cy="646331"/>
          </a:xfrm>
          <a:prstGeom prst="rect">
            <a:avLst/>
          </a:prstGeom>
          <a:noFill/>
        </p:spPr>
        <p:txBody>
          <a:bodyPr wrap="square" rtlCol="0">
            <a:spAutoFit/>
          </a:bodyPr>
          <a:lstStyle/>
          <a:p>
            <a:r>
              <a:rPr lang="en-US" sz="1600" dirty="0" smtClean="0">
                <a:solidFill>
                  <a:schemeClr val="bg1"/>
                </a:solidFill>
                <a:cs typeface="Arial"/>
              </a:rPr>
              <a:t>Proven</a:t>
            </a:r>
            <a:endParaRPr lang="de-DE" sz="1600" dirty="0" smtClean="0">
              <a:solidFill>
                <a:schemeClr val="bg1"/>
              </a:solidFill>
              <a:latin typeface="Arial"/>
              <a:cs typeface="Arial"/>
            </a:endParaRPr>
          </a:p>
          <a:p>
            <a:endParaRPr lang="en-US" sz="2000" dirty="0">
              <a:solidFill>
                <a:schemeClr val="bg2"/>
              </a:solidFill>
              <a:latin typeface="Arial"/>
              <a:cs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55341"/>
          <a:stretch/>
        </p:blipFill>
        <p:spPr>
          <a:xfrm>
            <a:off x="1072586" y="4022651"/>
            <a:ext cx="2451799" cy="877824"/>
          </a:xfrm>
          <a:prstGeom prst="rect">
            <a:avLst/>
          </a:prstGeom>
          <a:effectLst>
            <a:outerShdw blurRad="50800" dist="38100" dir="2700000" algn="tl" rotWithShape="0">
              <a:prstClr val="black">
                <a:alpha val="40000"/>
              </a:prstClr>
            </a:outerShdw>
          </a:effectLst>
        </p:spPr>
      </p:pic>
      <p:pic>
        <p:nvPicPr>
          <p:cNvPr id="9" name="Picture 2" descr="http://anythingbutiphone.com/wp-content/uploads/2011/06/IDC-Logo-560x22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7967" y="2077642"/>
            <a:ext cx="2286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51339" r="1862"/>
          <a:stretch/>
        </p:blipFill>
        <p:spPr>
          <a:xfrm>
            <a:off x="1072586" y="3044564"/>
            <a:ext cx="2451799" cy="877824"/>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5628" y="981075"/>
            <a:ext cx="7619272" cy="5615237"/>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2" y="6401319"/>
            <a:ext cx="3352800" cy="457200"/>
          </a:xfrm>
          <a:prstGeom prst="rect">
            <a:avLst/>
          </a:prstGeom>
        </p:spPr>
      </p:pic>
    </p:spTree>
    <p:extLst>
      <p:ext uri="{BB962C8B-B14F-4D97-AF65-F5344CB8AC3E}">
        <p14:creationId xmlns:p14="http://schemas.microsoft.com/office/powerpoint/2010/main" val="34620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10871200" cy="914400"/>
          </a:xfrm>
        </p:spPr>
        <p:txBody>
          <a:bodyPr>
            <a:normAutofit/>
          </a:bodyPr>
          <a:lstStyle/>
          <a:p>
            <a:r>
              <a:rPr lang="en-US" sz="3200" b="1" dirty="0" smtClean="0">
                <a:latin typeface="Georgia" panose="02040502050405020303" pitchFamily="18" charset="0"/>
              </a:rPr>
              <a:t>Successful Automation Gains</a:t>
            </a:r>
            <a:endParaRPr lang="en-US" sz="3200" b="1"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5" name="Content Placeholder 4"/>
          <p:cNvSpPr>
            <a:spLocks noGrp="1"/>
          </p:cNvSpPr>
          <p:nvPr>
            <p:ph idx="1"/>
          </p:nvPr>
        </p:nvSpPr>
        <p:spPr>
          <a:xfrm>
            <a:off x="609600" y="2133600"/>
            <a:ext cx="10871200" cy="3962400"/>
          </a:xfrm>
        </p:spPr>
        <p:txBody>
          <a:bodyPr/>
          <a:lstStyle/>
          <a:p>
            <a:pPr marL="0" indent="0">
              <a:buNone/>
            </a:pP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91" t="27886" r="19760" b="19391"/>
          <a:stretch/>
        </p:blipFill>
        <p:spPr bwMode="auto">
          <a:xfrm>
            <a:off x="609600" y="1756474"/>
            <a:ext cx="10871200" cy="433952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2" y="6401319"/>
            <a:ext cx="3352800" cy="457200"/>
          </a:xfrm>
          <a:prstGeom prst="rect">
            <a:avLst/>
          </a:prstGeom>
        </p:spPr>
      </p:pic>
    </p:spTree>
    <p:extLst>
      <p:ext uri="{BB962C8B-B14F-4D97-AF65-F5344CB8AC3E}">
        <p14:creationId xmlns:p14="http://schemas.microsoft.com/office/powerpoint/2010/main" val="37903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20801" y="609600"/>
            <a:ext cx="8737600" cy="1143000"/>
          </a:xfrm>
        </p:spPr>
        <p:txBody>
          <a:bodyPr>
            <a:normAutofit/>
          </a:bodyPr>
          <a:lstStyle/>
          <a:p>
            <a:r>
              <a:rPr lang="en-US" sz="3200" b="1" dirty="0">
                <a:latin typeface="Georgia" panose="02040502050405020303" pitchFamily="18" charset="0"/>
              </a:rPr>
              <a:t>Reduction in Average Hours of Effort per Organization Surveyed</a:t>
            </a:r>
          </a:p>
        </p:txBody>
      </p:sp>
      <p:grpSp>
        <p:nvGrpSpPr>
          <p:cNvPr id="4" name="Group 3"/>
          <p:cNvGrpSpPr/>
          <p:nvPr/>
        </p:nvGrpSpPr>
        <p:grpSpPr>
          <a:xfrm>
            <a:off x="812800" y="1981200"/>
            <a:ext cx="10801616" cy="3955144"/>
            <a:chOff x="0" y="1596570"/>
            <a:chExt cx="8939412" cy="4339773"/>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1" t="29409" r="19760" b="19695"/>
            <a:stretch/>
          </p:blipFill>
          <p:spPr bwMode="auto">
            <a:xfrm>
              <a:off x="0" y="1596570"/>
              <a:ext cx="8939412" cy="433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502399" y="2213427"/>
              <a:ext cx="1756229" cy="1553029"/>
            </a:xfrm>
            <a:prstGeom prst="ellipse">
              <a:avLst/>
            </a:prstGeom>
            <a:solidFill>
              <a:srgbClr val="E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54,844</a:t>
              </a:r>
            </a:p>
            <a:p>
              <a:pPr algn="ctr"/>
              <a:r>
                <a:rPr lang="en-US" sz="1600" b="1" dirty="0"/>
                <a:t>Hours Saved</a:t>
              </a:r>
            </a:p>
            <a:p>
              <a:pPr algn="ctr"/>
              <a:r>
                <a:rPr lang="en-US" sz="1600" b="1" dirty="0"/>
                <a:t>Annually</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8" name="Slide Number Placeholder 7"/>
          <p:cNvSpPr>
            <a:spLocks noGrp="1"/>
          </p:cNvSpPr>
          <p:nvPr>
            <p:ph type="sldNum" sz="quarter" idx="12"/>
          </p:nvPr>
        </p:nvSpPr>
        <p:spPr/>
        <p:txBody>
          <a:bodyPr/>
          <a:lstStyle/>
          <a:p>
            <a:fld id="{8393D94E-7E09-4F45-B07D-9EA4F73FFE10}" type="slidenum">
              <a:rPr lang="en-US" smtClean="0"/>
              <a:t>26</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6875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5"/>
          <p:cNvSpPr>
            <a:spLocks noChangeArrowheads="1"/>
          </p:cNvSpPr>
          <p:nvPr/>
        </p:nvSpPr>
        <p:spPr bwMode="auto">
          <a:xfrm>
            <a:off x="1712395" y="1655103"/>
            <a:ext cx="8589433" cy="1632262"/>
          </a:xfrm>
          <a:prstGeom prst="rect">
            <a:avLst/>
          </a:prstGeom>
          <a:solidFill>
            <a:srgbClr val="00FF00">
              <a:alpha val="32156"/>
            </a:srgbClr>
          </a:solidFill>
          <a:ln w="9525">
            <a:solidFill>
              <a:srgbClr val="000000"/>
            </a:solidFill>
            <a:round/>
            <a:headEnd/>
            <a:tailEnd/>
          </a:ln>
        </p:spPr>
        <p:txBody>
          <a:bodyPr lIns="82058" tIns="41029" rIns="82058" bIns="41029"/>
          <a:lstStyle/>
          <a:p>
            <a:endParaRPr lang="en-US" dirty="0"/>
          </a:p>
        </p:txBody>
      </p:sp>
      <p:sp>
        <p:nvSpPr>
          <p:cNvPr id="84" name="Rectangle 83"/>
          <p:cNvSpPr/>
          <p:nvPr/>
        </p:nvSpPr>
        <p:spPr bwMode="auto">
          <a:xfrm>
            <a:off x="7372193" y="4991624"/>
            <a:ext cx="1976967" cy="762000"/>
          </a:xfrm>
          <a:prstGeom prst="rect">
            <a:avLst/>
          </a:prstGeom>
          <a:ln w="38100" cap="flat" cmpd="sng" algn="ctr">
            <a:solidFill>
              <a:schemeClr val="bg1">
                <a:lumMod val="50000"/>
              </a:schemeClr>
            </a:solidFill>
            <a:prstDash val="sysDash"/>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a:solidFill>
                  <a:srgbClr val="000000"/>
                </a:solidFill>
              </a:rPr>
              <a:t>Process Owner</a:t>
            </a:r>
          </a:p>
        </p:txBody>
      </p:sp>
      <p:sp>
        <p:nvSpPr>
          <p:cNvPr id="85" name="Rectangle 84"/>
          <p:cNvSpPr/>
          <p:nvPr/>
        </p:nvSpPr>
        <p:spPr bwMode="auto">
          <a:xfrm>
            <a:off x="9635810" y="5004878"/>
            <a:ext cx="1976967" cy="762000"/>
          </a:xfrm>
          <a:prstGeom prst="rect">
            <a:avLst/>
          </a:prstGeom>
          <a:ln w="38100" cap="flat" cmpd="sng" algn="ctr">
            <a:solidFill>
              <a:schemeClr val="bg1">
                <a:lumMod val="50000"/>
              </a:schemeClr>
            </a:solidFill>
            <a:prstDash val="sysDash"/>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a:defRPr/>
            </a:pPr>
            <a:r>
              <a:rPr lang="en-US" sz="1300" dirty="0">
                <a:solidFill>
                  <a:srgbClr val="000000"/>
                </a:solidFill>
                <a:cs typeface="MS PGothic" charset="0"/>
              </a:rPr>
              <a:t>Subject Matter Experts </a:t>
            </a:r>
          </a:p>
          <a:p>
            <a:pPr algn="ctr">
              <a:defRPr/>
            </a:pPr>
            <a:r>
              <a:rPr lang="en-US" sz="1000" dirty="0">
                <a:solidFill>
                  <a:srgbClr val="000000"/>
                </a:solidFill>
                <a:cs typeface="MS PGothic" charset="0"/>
              </a:rPr>
              <a:t>(Business &amp; Technical)</a:t>
            </a:r>
          </a:p>
        </p:txBody>
      </p:sp>
      <p:sp>
        <p:nvSpPr>
          <p:cNvPr id="83" name="Rectangle 82"/>
          <p:cNvSpPr/>
          <p:nvPr/>
        </p:nvSpPr>
        <p:spPr bwMode="auto">
          <a:xfrm>
            <a:off x="5106459" y="4991624"/>
            <a:ext cx="1979084" cy="762000"/>
          </a:xfrm>
          <a:prstGeom prst="rect">
            <a:avLst/>
          </a:prstGeom>
          <a:ln w="38100" cap="flat" cmpd="sng" algn="ctr">
            <a:solidFill>
              <a:schemeClr val="bg1">
                <a:lumMod val="75000"/>
              </a:schemeClr>
            </a:solidFill>
            <a:prstDash val="sysDash"/>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a:solidFill>
                  <a:srgbClr val="000000"/>
                </a:solidFill>
              </a:rPr>
              <a:t>System Administrator </a:t>
            </a:r>
            <a:r>
              <a:rPr lang="en-US" sz="1300" dirty="0" smtClean="0">
                <a:solidFill>
                  <a:srgbClr val="000000"/>
                </a:solidFill>
              </a:rPr>
              <a:t>/ BASIS</a:t>
            </a:r>
            <a:endParaRPr lang="en-US" sz="1300" dirty="0">
              <a:solidFill>
                <a:srgbClr val="000000"/>
              </a:solidFill>
            </a:endParaRPr>
          </a:p>
        </p:txBody>
      </p:sp>
      <p:sp>
        <p:nvSpPr>
          <p:cNvPr id="82" name="Rectangle 81"/>
          <p:cNvSpPr/>
          <p:nvPr/>
        </p:nvSpPr>
        <p:spPr bwMode="auto">
          <a:xfrm>
            <a:off x="542086" y="5004878"/>
            <a:ext cx="1976967" cy="762000"/>
          </a:xfrm>
          <a:prstGeom prst="rect">
            <a:avLst/>
          </a:prstGeom>
          <a:ln w="38100" cap="flat" cmpd="sng" algn="ctr">
            <a:solidFill>
              <a:schemeClr val="bg1">
                <a:lumMod val="75000"/>
              </a:schemeClr>
            </a:solidFill>
            <a:prstDash val="sysDash"/>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smtClean="0">
                <a:solidFill>
                  <a:srgbClr val="000000"/>
                </a:solidFill>
              </a:rPr>
              <a:t>Business Analyst</a:t>
            </a:r>
            <a:endParaRPr lang="en-US" sz="1300" dirty="0">
              <a:solidFill>
                <a:srgbClr val="000000"/>
              </a:solidFill>
            </a:endParaRPr>
          </a:p>
        </p:txBody>
      </p:sp>
      <p:sp>
        <p:nvSpPr>
          <p:cNvPr id="81" name="Rectangle 80"/>
          <p:cNvSpPr/>
          <p:nvPr/>
        </p:nvSpPr>
        <p:spPr bwMode="auto">
          <a:xfrm>
            <a:off x="2771886" y="5004878"/>
            <a:ext cx="1976967" cy="762000"/>
          </a:xfrm>
          <a:prstGeom prst="rect">
            <a:avLst/>
          </a:prstGeom>
          <a:ln w="38100" cap="flat" cmpd="sng" algn="ctr">
            <a:solidFill>
              <a:schemeClr val="bg1">
                <a:lumMod val="75000"/>
              </a:schemeClr>
            </a:solidFill>
            <a:prstDash val="sysDash"/>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a:solidFill>
                  <a:srgbClr val="000000"/>
                </a:solidFill>
              </a:rPr>
              <a:t>Database Administrator (DBA)</a:t>
            </a:r>
          </a:p>
        </p:txBody>
      </p:sp>
      <p:sp>
        <p:nvSpPr>
          <p:cNvPr id="50184" name="Rectangle 66"/>
          <p:cNvSpPr>
            <a:spLocks noChangeArrowheads="1"/>
          </p:cNvSpPr>
          <p:nvPr/>
        </p:nvSpPr>
        <p:spPr bwMode="auto">
          <a:xfrm>
            <a:off x="1712395" y="3377502"/>
            <a:ext cx="8591551" cy="1106488"/>
          </a:xfrm>
          <a:prstGeom prst="rect">
            <a:avLst/>
          </a:prstGeom>
          <a:solidFill>
            <a:srgbClr val="FFFF00"/>
          </a:solidFill>
          <a:ln w="9525">
            <a:solidFill>
              <a:srgbClr val="000000"/>
            </a:solidFill>
            <a:round/>
            <a:headEnd/>
            <a:tailEnd/>
          </a:ln>
        </p:spPr>
        <p:txBody>
          <a:bodyPr lIns="82058" tIns="41029" rIns="82058" bIns="41029"/>
          <a:lstStyle/>
          <a:p>
            <a:endParaRPr lang="en-US" dirty="0"/>
          </a:p>
        </p:txBody>
      </p:sp>
      <p:sp>
        <p:nvSpPr>
          <p:cNvPr id="50185" name="Title 1"/>
          <p:cNvSpPr>
            <a:spLocks noGrp="1"/>
          </p:cNvSpPr>
          <p:nvPr>
            <p:ph type="title"/>
          </p:nvPr>
        </p:nvSpPr>
        <p:spPr>
          <a:xfrm>
            <a:off x="609601" y="0"/>
            <a:ext cx="4659824" cy="1143000"/>
          </a:xfrm>
        </p:spPr>
        <p:txBody>
          <a:bodyPr>
            <a:normAutofit/>
          </a:bodyPr>
          <a:lstStyle/>
          <a:p>
            <a:r>
              <a:rPr lang="en-US" sz="3200" b="1" dirty="0" smtClean="0">
                <a:latin typeface="Georgia" panose="02040502050405020303" pitchFamily="18" charset="0"/>
                <a:ea typeface="ＭＳ Ｐゴシック" charset="0"/>
                <a:cs typeface="ＭＳ Ｐゴシック" charset="0"/>
              </a:rPr>
              <a:t>Staff for Success</a:t>
            </a:r>
            <a:endParaRPr lang="en-US" sz="3200" b="1" dirty="0">
              <a:latin typeface="Georgia" panose="02040502050405020303" pitchFamily="18" charset="0"/>
              <a:ea typeface="ＭＳ Ｐゴシック" charset="0"/>
              <a:cs typeface="ＭＳ Ｐゴシック" charset="0"/>
            </a:endParaRPr>
          </a:p>
        </p:txBody>
      </p:sp>
      <p:sp>
        <p:nvSpPr>
          <p:cNvPr id="50186" name="Slide Number Placeholder 3"/>
          <p:cNvSpPr txBox="1">
            <a:spLocks noGrp="1"/>
          </p:cNvSpPr>
          <p:nvPr/>
        </p:nvSpPr>
        <p:spPr bwMode="auto">
          <a:xfrm>
            <a:off x="11495631" y="6508751"/>
            <a:ext cx="234293" cy="2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B49527-F032-2B40-8C2A-13791C27E466}" type="slidenum">
              <a:rPr lang="en-US" sz="700" b="1">
                <a:solidFill>
                  <a:srgbClr val="00305C"/>
                </a:solidFill>
              </a:rPr>
              <a:pPr/>
              <a:t>27</a:t>
            </a:fld>
            <a:endParaRPr lang="en-US" sz="700" b="1" dirty="0">
              <a:solidFill>
                <a:srgbClr val="00305C"/>
              </a:solidFill>
            </a:endParaRPr>
          </a:p>
        </p:txBody>
      </p:sp>
      <p:cxnSp>
        <p:nvCxnSpPr>
          <p:cNvPr id="50193" name="Straight Connector 12"/>
          <p:cNvCxnSpPr>
            <a:cxnSpLocks noChangeShapeType="1"/>
          </p:cNvCxnSpPr>
          <p:nvPr/>
        </p:nvCxnSpPr>
        <p:spPr bwMode="auto">
          <a:xfrm>
            <a:off x="451908" y="4703387"/>
            <a:ext cx="1126913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0194" name="TextBox 14"/>
          <p:cNvSpPr txBox="1">
            <a:spLocks noChangeArrowheads="1"/>
          </p:cNvSpPr>
          <p:nvPr/>
        </p:nvSpPr>
        <p:spPr bwMode="auto">
          <a:xfrm>
            <a:off x="451908" y="4707160"/>
            <a:ext cx="1616398" cy="28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dirty="0">
                <a:solidFill>
                  <a:srgbClr val="404040"/>
                </a:solidFill>
              </a:rPr>
              <a:t>Supporting Roles:</a:t>
            </a:r>
          </a:p>
        </p:txBody>
      </p:sp>
      <p:sp>
        <p:nvSpPr>
          <p:cNvPr id="45" name="Rectangle 44"/>
          <p:cNvSpPr/>
          <p:nvPr/>
        </p:nvSpPr>
        <p:spPr bwMode="auto">
          <a:xfrm>
            <a:off x="4929718" y="760266"/>
            <a:ext cx="2313517" cy="4953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a:solidFill>
                  <a:srgbClr val="000000"/>
                </a:solidFill>
              </a:rPr>
              <a:t>Executive Sponsor</a:t>
            </a:r>
          </a:p>
        </p:txBody>
      </p:sp>
      <p:cxnSp>
        <p:nvCxnSpPr>
          <p:cNvPr id="50207" name="Shape 25"/>
          <p:cNvCxnSpPr>
            <a:cxnSpLocks noChangeShapeType="1"/>
            <a:stCxn id="45" idx="2"/>
            <a:endCxn id="17" idx="0"/>
          </p:cNvCxnSpPr>
          <p:nvPr/>
        </p:nvCxnSpPr>
        <p:spPr bwMode="auto">
          <a:xfrm rot="5400000">
            <a:off x="5965509" y="1376534"/>
            <a:ext cx="241936" cy="1"/>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0210" name="TextBox 10"/>
          <p:cNvSpPr txBox="1">
            <a:spLocks noChangeArrowheads="1"/>
          </p:cNvSpPr>
          <p:nvPr/>
        </p:nvSpPr>
        <p:spPr bwMode="auto">
          <a:xfrm>
            <a:off x="8370197" y="4737938"/>
            <a:ext cx="3087955" cy="2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i="1" dirty="0">
                <a:solidFill>
                  <a:srgbClr val="404040"/>
                </a:solidFill>
              </a:rPr>
              <a:t>Note: </a:t>
            </a:r>
            <a:r>
              <a:rPr lang="en-US" sz="1100" i="1" dirty="0">
                <a:solidFill>
                  <a:srgbClr val="404040"/>
                </a:solidFill>
              </a:rPr>
              <a:t>Dashed line indicates part-time resource</a:t>
            </a:r>
          </a:p>
        </p:txBody>
      </p:sp>
      <p:sp>
        <p:nvSpPr>
          <p:cNvPr id="25" name="Rectangle 24"/>
          <p:cNvSpPr/>
          <p:nvPr/>
        </p:nvSpPr>
        <p:spPr bwMode="auto">
          <a:xfrm>
            <a:off x="5147392" y="4155139"/>
            <a:ext cx="1928627" cy="364800"/>
          </a:xfrm>
          <a:prstGeom prst="rect">
            <a:avLst/>
          </a:prstGeom>
          <a:ln w="38100">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100" dirty="0" smtClean="0">
                <a:solidFill>
                  <a:srgbClr val="000000"/>
                </a:solidFill>
              </a:rPr>
              <a:t>Automation Engineer(s)</a:t>
            </a:r>
            <a:endParaRPr lang="en-US" sz="1100" dirty="0">
              <a:solidFill>
                <a:srgbClr val="000000"/>
              </a:solidFill>
            </a:endParaRPr>
          </a:p>
        </p:txBody>
      </p:sp>
      <p:sp>
        <p:nvSpPr>
          <p:cNvPr id="58" name="Rectangle 57"/>
          <p:cNvSpPr/>
          <p:nvPr/>
        </p:nvSpPr>
        <p:spPr bwMode="auto">
          <a:xfrm>
            <a:off x="5103073" y="3632317"/>
            <a:ext cx="1985857" cy="351210"/>
          </a:xfrm>
          <a:prstGeom prst="rect">
            <a:avLst/>
          </a:prstGeom>
          <a:ln w="38100">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100" dirty="0" smtClean="0">
                <a:solidFill>
                  <a:srgbClr val="000000"/>
                </a:solidFill>
              </a:rPr>
              <a:t>Automation Specialists &amp; Testers</a:t>
            </a:r>
            <a:endParaRPr lang="en-US" sz="1100" dirty="0">
              <a:solidFill>
                <a:srgbClr val="000000"/>
              </a:solidFill>
            </a:endParaRPr>
          </a:p>
        </p:txBody>
      </p:sp>
      <p:pic>
        <p:nvPicPr>
          <p:cNvPr id="28" name="Picture 27"/>
          <p:cNvPicPr>
            <a:picLocks noChangeAspect="1"/>
          </p:cNvPicPr>
          <p:nvPr/>
        </p:nvPicPr>
        <p:blipFill>
          <a:blip r:embed="rId3"/>
          <a:stretch>
            <a:fillRect/>
          </a:stretch>
        </p:blipFill>
        <p:spPr>
          <a:xfrm>
            <a:off x="3786334" y="2473844"/>
            <a:ext cx="875455" cy="656590"/>
          </a:xfrm>
          <a:prstGeom prst="rect">
            <a:avLst/>
          </a:prstGeom>
        </p:spPr>
      </p:pic>
      <p:pic>
        <p:nvPicPr>
          <p:cNvPr id="30" name="Picture 29"/>
          <p:cNvPicPr>
            <a:picLocks noChangeAspect="1"/>
          </p:cNvPicPr>
          <p:nvPr/>
        </p:nvPicPr>
        <p:blipFill>
          <a:blip r:embed="rId4"/>
          <a:stretch>
            <a:fillRect/>
          </a:stretch>
        </p:blipFill>
        <p:spPr>
          <a:xfrm>
            <a:off x="8029747" y="3608877"/>
            <a:ext cx="999067" cy="749300"/>
          </a:xfrm>
          <a:prstGeom prst="rect">
            <a:avLst/>
          </a:prstGeom>
        </p:spPr>
      </p:pic>
      <p:cxnSp>
        <p:nvCxnSpPr>
          <p:cNvPr id="39" name="Shape 25"/>
          <p:cNvCxnSpPr>
            <a:cxnSpLocks noChangeShapeType="1"/>
          </p:cNvCxnSpPr>
          <p:nvPr/>
        </p:nvCxnSpPr>
        <p:spPr bwMode="auto">
          <a:xfrm rot="5400000">
            <a:off x="6021418" y="1834095"/>
            <a:ext cx="139700" cy="2116"/>
          </a:xfrm>
          <a:prstGeom prst="bentConnector3">
            <a:avLst>
              <a:gd name="adj1" fmla="val 1663143"/>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 name="Rectangle 16"/>
          <p:cNvSpPr/>
          <p:nvPr/>
        </p:nvSpPr>
        <p:spPr bwMode="auto">
          <a:xfrm>
            <a:off x="4929717" y="1497502"/>
            <a:ext cx="2313517" cy="4953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a:solidFill>
                  <a:srgbClr val="000000"/>
                </a:solidFill>
              </a:rPr>
              <a:t>Project Owner</a:t>
            </a:r>
          </a:p>
        </p:txBody>
      </p:sp>
      <p:sp>
        <p:nvSpPr>
          <p:cNvPr id="47" name="Rectangle 46"/>
          <p:cNvSpPr/>
          <p:nvPr/>
        </p:nvSpPr>
        <p:spPr bwMode="auto">
          <a:xfrm>
            <a:off x="4940302" y="2220877"/>
            <a:ext cx="2311400" cy="495300"/>
          </a:xfrm>
          <a:prstGeom prst="rect">
            <a:avLst/>
          </a:prstGeom>
          <a:ln w="38100">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smtClean="0">
                <a:solidFill>
                  <a:srgbClr val="000000"/>
                </a:solidFill>
              </a:rPr>
              <a:t>Project Manager</a:t>
            </a:r>
            <a:endParaRPr lang="en-US" sz="1300" dirty="0">
              <a:solidFill>
                <a:srgbClr val="000000"/>
              </a:solidFill>
            </a:endParaRPr>
          </a:p>
        </p:txBody>
      </p:sp>
      <p:sp>
        <p:nvSpPr>
          <p:cNvPr id="23" name="Rectangle 22"/>
          <p:cNvSpPr/>
          <p:nvPr/>
        </p:nvSpPr>
        <p:spPr bwMode="auto">
          <a:xfrm>
            <a:off x="4984955" y="2912758"/>
            <a:ext cx="2203040" cy="496888"/>
          </a:xfrm>
          <a:prstGeom prst="rect">
            <a:avLst/>
          </a:prstGeom>
          <a:ln w="38100">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82058" tIns="41029" rIns="82058" bIns="41029" anchor="ctr"/>
          <a:lstStyle/>
          <a:p>
            <a:pPr algn="ctr" defTabSz="914608">
              <a:defRPr/>
            </a:pPr>
            <a:r>
              <a:rPr lang="en-US" sz="1300" dirty="0" smtClean="0">
                <a:solidFill>
                  <a:srgbClr val="000000"/>
                </a:solidFill>
              </a:rPr>
              <a:t>Business/ Functional Lead(s)</a:t>
            </a:r>
            <a:endParaRPr lang="en-US" sz="1300" dirty="0">
              <a:solidFill>
                <a:srgbClr val="000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4" name="Slide Number Placeholder 3"/>
          <p:cNvSpPr>
            <a:spLocks noGrp="1"/>
          </p:cNvSpPr>
          <p:nvPr>
            <p:ph type="sldNum" sz="quarter" idx="12"/>
          </p:nvPr>
        </p:nvSpPr>
        <p:spPr/>
        <p:txBody>
          <a:bodyPr/>
          <a:lstStyle/>
          <a:p>
            <a:fld id="{8393D94E-7E09-4F45-B07D-9EA4F73FFE10}" type="slidenum">
              <a:rPr lang="en-US" smtClean="0"/>
              <a:t>27</a:t>
            </a:fld>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5" y="6390552"/>
            <a:ext cx="3352800" cy="457200"/>
          </a:xfrm>
          <a:prstGeom prst="rect">
            <a:avLst/>
          </a:prstGeom>
        </p:spPr>
      </p:pic>
    </p:spTree>
    <p:extLst>
      <p:ext uri="{BB962C8B-B14F-4D97-AF65-F5344CB8AC3E}">
        <p14:creationId xmlns:p14="http://schemas.microsoft.com/office/powerpoint/2010/main" val="338370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
            </a:r>
            <a:br>
              <a:rPr lang="en-US" sz="3600" b="1" dirty="0" smtClean="0">
                <a:latin typeface="Georgia" panose="02040502050405020303" pitchFamily="18" charset="0"/>
              </a:rPr>
            </a:br>
            <a:r>
              <a:rPr lang="en-US" sz="3600" b="1" dirty="0" smtClean="0">
                <a:latin typeface="Georgia" panose="02040502050405020303" pitchFamily="18" charset="0"/>
              </a:rPr>
              <a:t>Recap</a:t>
            </a:r>
            <a:r>
              <a:rPr lang="en-US" sz="3600" b="1" dirty="0">
                <a:latin typeface="Georgia" panose="02040502050405020303" pitchFamily="18" charset="0"/>
              </a:rPr>
              <a:t>: </a:t>
            </a:r>
            <a:r>
              <a:rPr lang="en-US" sz="3600" b="1" dirty="0" smtClean="0">
                <a:latin typeface="Georgia" panose="02040502050405020303" pitchFamily="18" charset="0"/>
              </a:rPr>
              <a:t>Benefits </a:t>
            </a:r>
            <a:r>
              <a:rPr lang="en-US" sz="3600" b="1" dirty="0">
                <a:latin typeface="Georgia" panose="02040502050405020303" pitchFamily="18" charset="0"/>
              </a:rPr>
              <a:t>of </a:t>
            </a:r>
            <a:r>
              <a:rPr lang="en-US" sz="3600" b="1" dirty="0" smtClean="0">
                <a:latin typeface="Georgia" panose="02040502050405020303" pitchFamily="18" charset="0"/>
              </a:rPr>
              <a:t>Automation</a:t>
            </a:r>
            <a:r>
              <a:rPr lang="en-US" dirty="0" smtClean="0"/>
              <a:t/>
            </a:r>
            <a:br>
              <a:rPr lang="en-US" dirty="0" smtClean="0"/>
            </a:br>
            <a:endParaRPr lang="en-US" dirty="0"/>
          </a:p>
        </p:txBody>
      </p:sp>
      <p:sp>
        <p:nvSpPr>
          <p:cNvPr id="2" name="Content Placeholder 1"/>
          <p:cNvSpPr>
            <a:spLocks noGrp="1"/>
          </p:cNvSpPr>
          <p:nvPr>
            <p:ph idx="1"/>
          </p:nvPr>
        </p:nvSpPr>
        <p:spPr>
          <a:xfrm>
            <a:off x="914401" y="2382982"/>
            <a:ext cx="9376833" cy="3332018"/>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Time saved when execution is automatic</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Enables More exhaustive testing</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Manual testers can focus on new functionality</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Increased confidence in the application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28</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7294"/>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6505" y="480447"/>
            <a:ext cx="8012623" cy="1302316"/>
          </a:xfrm>
        </p:spPr>
        <p:txBody>
          <a:bodyPr>
            <a:normAutofit fontScale="90000"/>
          </a:bodyPr>
          <a:lstStyle/>
          <a:p>
            <a:pPr algn="ctr"/>
            <a:r>
              <a:rPr lang="en-US" sz="4800" dirty="0" smtClean="0"/>
              <a:t/>
            </a:r>
            <a:br>
              <a:rPr lang="en-US" sz="4800" dirty="0" smtClean="0"/>
            </a:br>
            <a:r>
              <a:rPr lang="en-US" sz="4800" dirty="0"/>
              <a:t/>
            </a:r>
            <a:br>
              <a:rPr lang="en-US" sz="4800" dirty="0"/>
            </a:br>
            <a:r>
              <a:rPr lang="en-US" sz="4800" dirty="0"/>
              <a:t/>
            </a:r>
            <a:br>
              <a:rPr lang="en-US" sz="4800" dirty="0"/>
            </a:br>
            <a:r>
              <a:rPr lang="en-US" sz="5300" b="1" dirty="0" smtClean="0">
                <a:latin typeface="Georgia" panose="02040502050405020303" pitchFamily="18" charset="0"/>
              </a:rPr>
              <a:t>Thank you!</a:t>
            </a:r>
            <a:r>
              <a:rPr lang="en-US" sz="4800" dirty="0" smtClean="0"/>
              <a:t/>
            </a:r>
            <a:br>
              <a:rPr lang="en-US" sz="4800" dirty="0" smtClean="0"/>
            </a:br>
            <a:endParaRPr lang="en-US" sz="4800" dirty="0"/>
          </a:p>
        </p:txBody>
      </p:sp>
      <p:sp>
        <p:nvSpPr>
          <p:cNvPr id="2" name="Content Placeholder 1"/>
          <p:cNvSpPr>
            <a:spLocks noGrp="1"/>
          </p:cNvSpPr>
          <p:nvPr>
            <p:ph idx="1"/>
          </p:nvPr>
        </p:nvSpPr>
        <p:spPr>
          <a:xfrm>
            <a:off x="1410346" y="2340244"/>
            <a:ext cx="8880888" cy="3374756"/>
          </a:xfrm>
        </p:spPr>
        <p:txBody>
          <a:bodyPr>
            <a:normAutofit fontScale="92500" lnSpcReduction="20000"/>
          </a:bodyPr>
          <a:lstStyle/>
          <a:p>
            <a:pPr marL="0" indent="0">
              <a:buNone/>
            </a:pPr>
            <a:endParaRPr lang="en-US" dirty="0" smtClean="0"/>
          </a:p>
          <a:p>
            <a:pPr marL="0" indent="0">
              <a:buNone/>
            </a:pPr>
            <a:endParaRPr lang="en-US" dirty="0"/>
          </a:p>
          <a:p>
            <a:pPr marL="0" indent="0" algn="ctr">
              <a:buNone/>
            </a:pPr>
            <a:r>
              <a:rPr lang="en-US" sz="3900" b="1" dirty="0" smtClean="0"/>
              <a:t>Learn more at CQAA.org</a:t>
            </a:r>
          </a:p>
          <a:p>
            <a:pPr marL="0" indent="0" algn="ctr">
              <a:buNone/>
            </a:pPr>
            <a:endParaRPr lang="en-US" dirty="0"/>
          </a:p>
          <a:p>
            <a:pPr marL="0" indent="0" algn="ctr">
              <a:buNone/>
            </a:pPr>
            <a:r>
              <a:rPr lang="en-US" dirty="0" smtClean="0"/>
              <a:t>Questions?</a:t>
            </a: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Mike: </a:t>
            </a:r>
            <a:r>
              <a:rPr lang="en-US" sz="2000" dirty="0" smtClean="0">
                <a:latin typeface="Verdana" panose="020B0604030504040204" pitchFamily="34" charset="0"/>
                <a:ea typeface="Verdana" panose="020B0604030504040204" pitchFamily="34" charset="0"/>
                <a:cs typeface="Verdana" panose="020B0604030504040204" pitchFamily="34" charset="0"/>
                <a:hlinkClick r:id="rId3"/>
              </a:rPr>
              <a:t>Mike.Christesen@nuevista.com</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Mat: </a:t>
            </a:r>
            <a:r>
              <a:rPr lang="en-US" sz="2000" dirty="0" smtClean="0">
                <a:latin typeface="Verdana" panose="020B0604030504040204" pitchFamily="34" charset="0"/>
                <a:ea typeface="Verdana" panose="020B0604030504040204" pitchFamily="34" charset="0"/>
                <a:cs typeface="Verdana" panose="020B0604030504040204" pitchFamily="34" charset="0"/>
                <a:hlinkClick r:id="rId4"/>
              </a:rPr>
              <a:t>mkrueper@worksoft.com</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Ty: </a:t>
            </a:r>
            <a:r>
              <a:rPr lang="en-US" sz="2000" dirty="0" smtClean="0">
                <a:latin typeface="Verdana" panose="020B0604030504040204" pitchFamily="34" charset="0"/>
                <a:ea typeface="Verdana" panose="020B0604030504040204" pitchFamily="34" charset="0"/>
                <a:cs typeface="Verdana" panose="020B0604030504040204" pitchFamily="34" charset="0"/>
                <a:hlinkClick r:id="rId5"/>
              </a:rPr>
              <a:t>thenson@worksoft.com</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dirty="0" smtClean="0"/>
          </a:p>
          <a:p>
            <a:pPr marL="0" indent="0" algn="ctr">
              <a:buNone/>
            </a:pPr>
            <a:endParaRPr lang="en-US" dirty="0"/>
          </a:p>
          <a:p>
            <a:pPr marL="0" indent="0">
              <a:buNone/>
            </a:pP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29</a:t>
            </a:fld>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97940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Agenda</a:t>
            </a:r>
            <a:br>
              <a:rPr lang="en-US" sz="3600" b="1" dirty="0" smtClean="0">
                <a:latin typeface="Georgia" panose="02040502050405020303" pitchFamily="18" charset="0"/>
              </a:rPr>
            </a:br>
            <a:endParaRPr lang="en-US" sz="3600" b="1" dirty="0">
              <a:latin typeface="Georgia" panose="02040502050405020303" pitchFamily="18" charset="0"/>
            </a:endParaRPr>
          </a:p>
        </p:txBody>
      </p:sp>
      <p:sp>
        <p:nvSpPr>
          <p:cNvPr id="2" name="Content Placeholder 1"/>
          <p:cNvSpPr>
            <a:spLocks noGrp="1"/>
          </p:cNvSpPr>
          <p:nvPr>
            <p:ph idx="1"/>
          </p:nvPr>
        </p:nvSpPr>
        <p:spPr/>
        <p:txBody>
          <a:bodyPr>
            <a:normAutofit/>
          </a:bodyPr>
          <a:lstStyle/>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Mike: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Automation Misconceptions</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Quick Review of Manual vs Automation Concepts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Methodology and Automation</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Tips for Successful Automation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An alternative way to measure the cost of Automation</a:t>
            </a:r>
          </a:p>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Mat: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2000" dirty="0" smtClean="0">
                <a:latin typeface="Verdana" panose="020B0604030504040204" pitchFamily="34" charset="0"/>
                <a:ea typeface="Verdana" panose="020B0604030504040204" pitchFamily="34" charset="0"/>
                <a:cs typeface="Verdana" panose="020B0604030504040204" pitchFamily="34" charset="0"/>
              </a:rPr>
              <a:t>Tips on selecting the right Automation tools</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Key Performance Indicators for Automation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Return on Investment </a:t>
            </a:r>
          </a:p>
          <a:p>
            <a:pPr lvl="1"/>
            <a:r>
              <a:rPr lang="en-US" sz="2000" dirty="0" smtClean="0">
                <a:latin typeface="Verdana" panose="020B0604030504040204" pitchFamily="34" charset="0"/>
                <a:ea typeface="Verdana" panose="020B0604030504040204" pitchFamily="34" charset="0"/>
                <a:cs typeface="Verdana" panose="020B0604030504040204" pitchFamily="34" charset="0"/>
              </a:rPr>
              <a:t>Review of real-world gains through Automation </a:t>
            </a:r>
          </a:p>
          <a:p>
            <a:pPr lvl="1"/>
            <a:endParaRPr lang="en-US" dirty="0" smtClean="0"/>
          </a:p>
          <a:p>
            <a:pPr lvl="1"/>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71"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1558731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17"/>
            <a:ext cx="8181814" cy="847709"/>
          </a:xfrm>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For Every Project</a:t>
            </a:r>
            <a:r>
              <a:rPr lang="en-US" dirty="0" smtClean="0"/>
              <a:t/>
            </a:r>
            <a:br>
              <a:rPr lang="en-US" dirty="0" smtClean="0"/>
            </a:br>
            <a:endParaRPr lang="en-US"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43385"/>
            <a:ext cx="9753599" cy="457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5" name="Slide Number Placeholder 4"/>
          <p:cNvSpPr>
            <a:spLocks noGrp="1"/>
          </p:cNvSpPr>
          <p:nvPr>
            <p:ph type="sldNum" sz="quarter" idx="12"/>
          </p:nvPr>
        </p:nvSpPr>
        <p:spPr/>
        <p:txBody>
          <a:bodyPr/>
          <a:lstStyle/>
          <a:p>
            <a:fld id="{8393D94E-7E09-4F45-B07D-9EA4F73FFE10}" type="slidenum">
              <a:rPr lang="en-US" smtClean="0"/>
              <a:t>4</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74442"/>
            <a:ext cx="3352800" cy="457200"/>
          </a:xfrm>
          <a:prstGeom prst="rect">
            <a:avLst/>
          </a:prstGeom>
        </p:spPr>
      </p:pic>
    </p:spTree>
    <p:extLst>
      <p:ext uri="{BB962C8B-B14F-4D97-AF65-F5344CB8AC3E}">
        <p14:creationId xmlns:p14="http://schemas.microsoft.com/office/powerpoint/2010/main" val="36357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The Basics: Benefits of </a:t>
            </a:r>
            <a:r>
              <a:rPr lang="en-US" sz="3600" b="1" dirty="0">
                <a:latin typeface="Georgia" panose="02040502050405020303" pitchFamily="18" charset="0"/>
              </a:rPr>
              <a:t>Manual </a:t>
            </a:r>
            <a:r>
              <a:rPr lang="en-US" sz="3600" b="1" dirty="0" smtClean="0">
                <a:latin typeface="Georgia" panose="02040502050405020303" pitchFamily="18" charset="0"/>
              </a:rPr>
              <a:t>Testing</a:t>
            </a:r>
            <a:r>
              <a:rPr lang="en-US" dirty="0" smtClean="0"/>
              <a:t/>
            </a:r>
            <a:br>
              <a:rPr lang="en-US" dirty="0" smtClean="0"/>
            </a:br>
            <a:endParaRPr lang="en-US" dirty="0"/>
          </a:p>
        </p:txBody>
      </p:sp>
      <p:sp>
        <p:nvSpPr>
          <p:cNvPr id="2" name="Content Placeholder 1"/>
          <p:cNvSpPr>
            <a:spLocks noGrp="1"/>
          </p:cNvSpPr>
          <p:nvPr>
            <p:ph idx="1"/>
          </p:nvPr>
        </p:nvSpPr>
        <p:spPr/>
        <p:txBody>
          <a:bodyPr/>
          <a:lstStyle/>
          <a:p>
            <a:endParaRPr lang="en-US" dirty="0"/>
          </a:p>
          <a:p>
            <a:r>
              <a:rPr lang="en-US" sz="2000" dirty="0" smtClean="0">
                <a:latin typeface="Verdana" panose="020B0604030504040204" pitchFamily="34" charset="0"/>
                <a:ea typeface="Verdana" panose="020B0604030504040204" pitchFamily="34" charset="0"/>
                <a:cs typeface="Verdana" panose="020B0604030504040204" pitchFamily="34" charset="0"/>
              </a:rPr>
              <a:t>Low </a:t>
            </a:r>
            <a:r>
              <a:rPr lang="en-US" sz="2000" dirty="0">
                <a:latin typeface="Verdana" panose="020B0604030504040204" pitchFamily="34" charset="0"/>
                <a:ea typeface="Verdana" panose="020B0604030504040204" pitchFamily="34" charset="0"/>
                <a:cs typeface="Verdana" panose="020B0604030504040204" pitchFamily="34" charset="0"/>
              </a:rPr>
              <a:t>Cost (Short term)</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Effective at Finding Real User Issues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Flexible</a:t>
            </a:r>
          </a:p>
          <a:p>
            <a:pPr marL="0"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87415"/>
            <a:ext cx="4853354" cy="430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42764" y="5980984"/>
            <a:ext cx="1827744" cy="215444"/>
          </a:xfrm>
          <a:prstGeom prst="rect">
            <a:avLst/>
          </a:prstGeom>
          <a:noFill/>
        </p:spPr>
        <p:txBody>
          <a:bodyPr wrap="none" rtlCol="0">
            <a:spAutoFit/>
          </a:bodyPr>
          <a:lstStyle/>
          <a:p>
            <a:r>
              <a:rPr lang="en-US" sz="800" dirty="0"/>
              <a:t>Graphic from leaseweblabs.com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5</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The </a:t>
            </a:r>
            <a:r>
              <a:rPr lang="en-US" sz="3600" b="1" dirty="0">
                <a:latin typeface="Georgia" panose="02040502050405020303" pitchFamily="18" charset="0"/>
              </a:rPr>
              <a:t>Basics: </a:t>
            </a:r>
            <a:r>
              <a:rPr lang="en-US" sz="3600" b="1" dirty="0" smtClean="0">
                <a:latin typeface="Georgia" panose="02040502050405020303" pitchFamily="18" charset="0"/>
              </a:rPr>
              <a:t> Difficulties of </a:t>
            </a:r>
            <a:r>
              <a:rPr lang="en-US" sz="3600" b="1" dirty="0">
                <a:latin typeface="Georgia" panose="02040502050405020303" pitchFamily="18" charset="0"/>
              </a:rPr>
              <a:t>Manual </a:t>
            </a:r>
            <a:r>
              <a:rPr lang="en-US" sz="3600" b="1" dirty="0" smtClean="0">
                <a:latin typeface="Georgia" panose="02040502050405020303" pitchFamily="18" charset="0"/>
              </a:rPr>
              <a:t>Testing</a:t>
            </a:r>
            <a:r>
              <a:rPr lang="en-US" dirty="0" smtClean="0"/>
              <a:t/>
            </a:r>
            <a:br>
              <a:rPr lang="en-US" dirty="0" smtClean="0"/>
            </a:br>
            <a:endParaRPr lang="en-US" dirty="0"/>
          </a:p>
        </p:txBody>
      </p:sp>
      <p:sp>
        <p:nvSpPr>
          <p:cNvPr id="2" name="Content Placeholder 1"/>
          <p:cNvSpPr>
            <a:spLocks noGrp="1"/>
          </p:cNvSpPr>
          <p:nvPr>
            <p:ph idx="1"/>
          </p:nvPr>
        </p:nvSpPr>
        <p:spPr/>
        <p:txBody>
          <a:bodyPr/>
          <a:lstStyle/>
          <a:p>
            <a:endParaRPr lang="en-US" dirty="0" smtClean="0"/>
          </a:p>
          <a:p>
            <a:r>
              <a:rPr lang="en-US" sz="2000" dirty="0" smtClean="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Some) Tests are Difficult to Run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(Some) Tests are Repetitive </a:t>
            </a:r>
            <a:r>
              <a:rPr lang="en-US" sz="2000" u="sng" dirty="0">
                <a:latin typeface="Verdana" panose="020B0604030504040204" pitchFamily="34" charset="0"/>
                <a:ea typeface="Verdana" panose="020B0604030504040204" pitchFamily="34" charset="0"/>
                <a:cs typeface="Verdana" panose="020B0604030504040204" pitchFamily="34" charset="0"/>
              </a:rPr>
              <a:t>and</a:t>
            </a:r>
            <a:r>
              <a:rPr lang="en-US" sz="2000" dirty="0">
                <a:latin typeface="Verdana" panose="020B0604030504040204" pitchFamily="34" charset="0"/>
                <a:ea typeface="Verdana" panose="020B0604030504040204" pitchFamily="34" charset="0"/>
                <a:cs typeface="Verdana" panose="020B0604030504040204" pitchFamily="34" charset="0"/>
              </a:rPr>
              <a:t> Boring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Subject to Human Error</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Repetitive – Each Test is Run by Hand</a:t>
            </a:r>
          </a:p>
          <a:p>
            <a:pPr marL="0" indent="0">
              <a:buNone/>
            </a:pP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31" y="2063262"/>
            <a:ext cx="521420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6</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The </a:t>
            </a:r>
            <a:r>
              <a:rPr lang="en-US" sz="3600" b="1" dirty="0">
                <a:latin typeface="Georgia" panose="02040502050405020303" pitchFamily="18" charset="0"/>
              </a:rPr>
              <a:t>Basics: </a:t>
            </a:r>
            <a:r>
              <a:rPr lang="en-US" sz="3600" b="1" dirty="0" smtClean="0">
                <a:latin typeface="Georgia" panose="02040502050405020303" pitchFamily="18" charset="0"/>
              </a:rPr>
              <a:t>Difficulties of Automation</a:t>
            </a:r>
            <a:r>
              <a:rPr lang="en-US" dirty="0" smtClean="0"/>
              <a:t/>
            </a:r>
            <a:br>
              <a:rPr lang="en-US" dirty="0" smtClean="0"/>
            </a:br>
            <a:endParaRPr lang="en-US" dirty="0"/>
          </a:p>
        </p:txBody>
      </p:sp>
      <p:sp>
        <p:nvSpPr>
          <p:cNvPr id="2" name="Content Placeholder 1"/>
          <p:cNvSpPr>
            <a:spLocks noGrp="1"/>
          </p:cNvSpPr>
          <p:nvPr>
            <p:ph idx="1"/>
          </p:nvPr>
        </p:nvSpPr>
        <p:spPr/>
        <p:txBody>
          <a:bodyPr/>
          <a:lstStyle/>
          <a:p>
            <a:endParaRPr lang="en-US" dirty="0"/>
          </a:p>
          <a:p>
            <a:r>
              <a:rPr lang="en-US" sz="2000" dirty="0">
                <a:latin typeface="Verdana" panose="020B0604030504040204" pitchFamily="34" charset="0"/>
                <a:ea typeface="Verdana" panose="020B0604030504040204" pitchFamily="34" charset="0"/>
                <a:cs typeface="Verdana" panose="020B0604030504040204" pitchFamily="34" charset="0"/>
              </a:rPr>
              <a:t>Can be Expensive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Initially Time Intensive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Automated Tools have Limitations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Defect investigation </a:t>
            </a:r>
            <a:r>
              <a:rPr lang="en-US" sz="2000" dirty="0" smtClean="0">
                <a:latin typeface="Verdana" panose="020B0604030504040204" pitchFamily="34" charset="0"/>
                <a:ea typeface="Verdana" panose="020B0604030504040204" pitchFamily="34" charset="0"/>
                <a:cs typeface="Verdana" panose="020B0604030504040204" pitchFamily="34" charset="0"/>
              </a:rPr>
              <a:t>can take </a:t>
            </a:r>
            <a:r>
              <a:rPr lang="en-US" sz="2000" dirty="0">
                <a:latin typeface="Verdana" panose="020B0604030504040204" pitchFamily="34" charset="0"/>
                <a:ea typeface="Verdana" panose="020B0604030504040204" pitchFamily="34" charset="0"/>
                <a:cs typeface="Verdana" panose="020B0604030504040204" pitchFamily="34" charset="0"/>
              </a:rPr>
              <a:t>longer</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5" y="1946031"/>
            <a:ext cx="4501662" cy="348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58554" y="6049108"/>
            <a:ext cx="2284600" cy="215444"/>
          </a:xfrm>
          <a:prstGeom prst="rect">
            <a:avLst/>
          </a:prstGeom>
          <a:noFill/>
        </p:spPr>
        <p:txBody>
          <a:bodyPr wrap="none" rtlCol="0">
            <a:spAutoFit/>
          </a:bodyPr>
          <a:lstStyle/>
          <a:p>
            <a:r>
              <a:rPr lang="en-US" sz="800" dirty="0"/>
              <a:t>Graphic from http://blog.valuelabs.com/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7</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Why would you Automate?</a:t>
            </a:r>
            <a:r>
              <a:rPr lang="en-US" dirty="0" smtClean="0"/>
              <a:t/>
            </a:r>
            <a:br>
              <a:rPr lang="en-US" dirty="0" smtClean="0"/>
            </a:br>
            <a:endParaRPr lang="en-US" dirty="0"/>
          </a:p>
        </p:txBody>
      </p:sp>
      <p:sp>
        <p:nvSpPr>
          <p:cNvPr id="2" name="Content Placeholder 1"/>
          <p:cNvSpPr>
            <a:spLocks noGrp="1"/>
          </p:cNvSpPr>
          <p:nvPr>
            <p:ph idx="1"/>
          </p:nvPr>
        </p:nvSpPr>
        <p:spPr>
          <a:xfrm>
            <a:off x="914401" y="1758463"/>
            <a:ext cx="9376833" cy="3956538"/>
          </a:xfrm>
        </p:spPr>
        <p:txBody>
          <a:bodyPr>
            <a:no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Historically, it </a:t>
            </a:r>
            <a:r>
              <a:rPr lang="en-US" sz="2000" dirty="0">
                <a:latin typeface="Verdana" panose="020B0604030504040204" pitchFamily="34" charset="0"/>
                <a:ea typeface="Verdana" panose="020B0604030504040204" pitchFamily="34" charset="0"/>
                <a:cs typeface="Verdana" panose="020B0604030504040204" pitchFamily="34" charset="0"/>
              </a:rPr>
              <a:t>can take 3-10 times longer to automate a test cases compared to running it manually</a:t>
            </a:r>
            <a:r>
              <a:rPr lang="en-US" sz="2000" dirty="0" smtClean="0">
                <a:latin typeface="Verdana" panose="020B0604030504040204" pitchFamily="34" charset="0"/>
                <a:ea typeface="Verdana" panose="020B0604030504040204" pitchFamily="34" charset="0"/>
                <a:cs typeface="Verdana" panose="020B0604030504040204" pitchFamily="34" charset="0"/>
              </a:rPr>
              <a:t>. (Over the last 5 years, some tools have decreased this to just 1.5 times!)</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So you need to execute the automated test over (at least) the same number of iterations to break even.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There are also hidden costs to consider:</a:t>
            </a:r>
          </a:p>
          <a:p>
            <a:pPr lvl="1">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Licensing</a:t>
            </a:r>
          </a:p>
          <a:p>
            <a:pPr lvl="1">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Infrastructure </a:t>
            </a:r>
          </a:p>
          <a:p>
            <a:pPr lvl="1">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Support </a:t>
            </a:r>
          </a:p>
          <a:p>
            <a:pPr lvl="1">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6" name="Slide Number Placeholder 5"/>
          <p:cNvSpPr>
            <a:spLocks noGrp="1"/>
          </p:cNvSpPr>
          <p:nvPr>
            <p:ph type="sldNum" sz="quarter" idx="12"/>
          </p:nvPr>
        </p:nvSpPr>
        <p:spPr/>
        <p:txBody>
          <a:bodyPr/>
          <a:lstStyle/>
          <a:p>
            <a:fld id="{8393D94E-7E09-4F45-B07D-9EA4F73FFE10}" type="slidenum">
              <a:rPr lang="en-US" smtClean="0"/>
              <a:t>8</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b="1" dirty="0" smtClean="0">
                <a:latin typeface="Georgia" panose="02040502050405020303" pitchFamily="18" charset="0"/>
              </a:rPr>
              <a:t>The </a:t>
            </a:r>
            <a:r>
              <a:rPr lang="en-US" sz="3600" b="1" dirty="0">
                <a:latin typeface="Georgia" panose="02040502050405020303" pitchFamily="18" charset="0"/>
              </a:rPr>
              <a:t>Basics: </a:t>
            </a:r>
            <a:r>
              <a:rPr lang="en-US" sz="3600" b="1" dirty="0" smtClean="0">
                <a:latin typeface="Georgia" panose="02040502050405020303" pitchFamily="18" charset="0"/>
              </a:rPr>
              <a:t> Benefits of Automation</a:t>
            </a:r>
            <a:r>
              <a:rPr lang="en-US" dirty="0" smtClean="0"/>
              <a:t/>
            </a:r>
            <a:br>
              <a:rPr lang="en-US" dirty="0" smtClean="0"/>
            </a:br>
            <a:endParaRPr lang="en-US" dirty="0"/>
          </a:p>
        </p:txBody>
      </p:sp>
      <p:sp>
        <p:nvSpPr>
          <p:cNvPr id="2" name="Content Placeholder 1"/>
          <p:cNvSpPr>
            <a:spLocks noGrp="1"/>
          </p:cNvSpPr>
          <p:nvPr>
            <p:ph idx="1"/>
          </p:nvPr>
        </p:nvSpPr>
        <p:spPr>
          <a:xfrm>
            <a:off x="838200" y="1756233"/>
            <a:ext cx="10515600" cy="4351338"/>
          </a:xfrm>
        </p:spPr>
        <p:txBody>
          <a:bodyPr>
            <a:normAutofit/>
          </a:bodyPr>
          <a:lstStyle/>
          <a:p>
            <a:endParaRPr lang="en-US" dirty="0" smtClean="0"/>
          </a:p>
          <a:p>
            <a:r>
              <a:rPr lang="en-US" sz="2200" dirty="0" smtClean="0">
                <a:latin typeface="Verdana" panose="020B0604030504040204" pitchFamily="34" charset="0"/>
                <a:ea typeface="Verdana" panose="020B0604030504040204" pitchFamily="34" charset="0"/>
                <a:cs typeface="Verdana" panose="020B0604030504040204" pitchFamily="34" charset="0"/>
              </a:rPr>
              <a:t>Quick </a:t>
            </a:r>
            <a:r>
              <a:rPr lang="en-US" sz="2200" dirty="0">
                <a:latin typeface="Verdana" panose="020B0604030504040204" pitchFamily="34" charset="0"/>
                <a:ea typeface="Verdana" panose="020B0604030504040204" pitchFamily="34" charset="0"/>
                <a:cs typeface="Verdana" panose="020B0604030504040204" pitchFamily="34" charset="0"/>
              </a:rPr>
              <a:t>to Run</a:t>
            </a:r>
          </a:p>
          <a:p>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Cost Effective </a:t>
            </a:r>
          </a:p>
          <a:p>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Testers can focus on new features</a:t>
            </a:r>
          </a:p>
          <a:p>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Test results are available for all to see</a:t>
            </a:r>
          </a:p>
          <a:p>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Execute detailed, repetitive, data intensive tests – automatically!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262" y="1369525"/>
            <a:ext cx="2437058" cy="36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23938" y="6178062"/>
            <a:ext cx="1547218" cy="215444"/>
          </a:xfrm>
          <a:prstGeom prst="rect">
            <a:avLst/>
          </a:prstGeom>
          <a:noFill/>
        </p:spPr>
        <p:txBody>
          <a:bodyPr wrap="none" rtlCol="0">
            <a:spAutoFit/>
          </a:bodyPr>
          <a:lstStyle/>
          <a:p>
            <a:r>
              <a:rPr lang="en-US" sz="800" dirty="0" smtClean="0"/>
              <a:t>Graphic from sdtimes.com</a:t>
            </a:r>
            <a:endParaRPr lang="en-US" sz="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240" y="0"/>
            <a:ext cx="2273229" cy="914400"/>
          </a:xfrm>
          <a:prstGeom prst="rect">
            <a:avLst/>
          </a:prstGeom>
        </p:spPr>
      </p:pic>
      <p:sp>
        <p:nvSpPr>
          <p:cNvPr id="7" name="Slide Number Placeholder 6"/>
          <p:cNvSpPr>
            <a:spLocks noGrp="1"/>
          </p:cNvSpPr>
          <p:nvPr>
            <p:ph type="sldNum" sz="quarter" idx="12"/>
          </p:nvPr>
        </p:nvSpPr>
        <p:spPr/>
        <p:txBody>
          <a:bodyPr/>
          <a:lstStyle/>
          <a:p>
            <a:fld id="{8393D94E-7E09-4F45-B07D-9EA4F73FFE10}" type="slidenum">
              <a:rPr lang="en-US" smtClean="0"/>
              <a:t>9</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93506"/>
            <a:ext cx="3352800" cy="457200"/>
          </a:xfrm>
          <a:prstGeom prst="rect">
            <a:avLst/>
          </a:prstGeom>
        </p:spPr>
      </p:pic>
    </p:spTree>
    <p:extLst>
      <p:ext uri="{BB962C8B-B14F-4D97-AF65-F5344CB8AC3E}">
        <p14:creationId xmlns:p14="http://schemas.microsoft.com/office/powerpoint/2010/main" val="24252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4657</TotalTime>
  <Words>2145</Words>
  <Application>Microsoft Office PowerPoint</Application>
  <PresentationFormat>Custom</PresentationFormat>
  <Paragraphs>376</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When is a Project Ready for Software Automation?</vt:lpstr>
      <vt:lpstr>  Introduction</vt:lpstr>
      <vt:lpstr>  Agenda </vt:lpstr>
      <vt:lpstr>  For Every Project </vt:lpstr>
      <vt:lpstr>  The Basics: Benefits of Manual Testing </vt:lpstr>
      <vt:lpstr>  The Basics:  Difficulties of Manual Testing </vt:lpstr>
      <vt:lpstr>  The Basics: Difficulties of Automation </vt:lpstr>
      <vt:lpstr>  Why would you Automate? </vt:lpstr>
      <vt:lpstr>  The Basics:  Benefits of Automation </vt:lpstr>
      <vt:lpstr>   The Basics: Automation and Methodology  </vt:lpstr>
      <vt:lpstr>  The Cost of Automation </vt:lpstr>
      <vt:lpstr>  The Goal:  Successful Automation   </vt:lpstr>
      <vt:lpstr>  Automate the ‘Right’ Test Cases </vt:lpstr>
      <vt:lpstr>  Test Early / Test Often </vt:lpstr>
      <vt:lpstr>  Define Quality Test Data </vt:lpstr>
      <vt:lpstr>   Automation Approach  </vt:lpstr>
      <vt:lpstr>  Design Automated Tests Resistant to Change </vt:lpstr>
      <vt:lpstr>  How long do Automated Tests Last? </vt:lpstr>
      <vt:lpstr>Selecting the ‘‘Right” Automation Tool</vt:lpstr>
      <vt:lpstr>Choose Technology That Covers Everything </vt:lpstr>
      <vt:lpstr>   KPIs for Investments in Automation Infrastructure </vt:lpstr>
      <vt:lpstr>PowerPoint Presentation</vt:lpstr>
      <vt:lpstr>IDC Worksoft Customer Survey and ROI Analysis Demographics</vt:lpstr>
      <vt:lpstr>PowerPoint Presentation</vt:lpstr>
      <vt:lpstr>Successful Automation Gains</vt:lpstr>
      <vt:lpstr>Reduction in Average Hours of Effort per Organization Surveyed</vt:lpstr>
      <vt:lpstr>Staff for Success</vt:lpstr>
      <vt:lpstr>   Recap: Benefits of Automation </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Follett</dc:creator>
  <cp:lastModifiedBy>Christesen, Mike</cp:lastModifiedBy>
  <cp:revision>48</cp:revision>
  <cp:lastPrinted>2015-07-20T22:10:04Z</cp:lastPrinted>
  <dcterms:created xsi:type="dcterms:W3CDTF">2015-06-30T15:20:40Z</dcterms:created>
  <dcterms:modified xsi:type="dcterms:W3CDTF">2015-07-22T13:05:13Z</dcterms:modified>
</cp:coreProperties>
</file>